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86" r:id="rId3"/>
    <p:sldId id="256" r:id="rId4"/>
    <p:sldId id="267" r:id="rId5"/>
    <p:sldId id="271" r:id="rId6"/>
    <p:sldId id="268" r:id="rId7"/>
    <p:sldId id="269" r:id="rId8"/>
    <p:sldId id="278" r:id="rId9"/>
    <p:sldId id="272" r:id="rId10"/>
    <p:sldId id="280" r:id="rId11"/>
    <p:sldId id="273" r:id="rId12"/>
    <p:sldId id="281" r:id="rId13"/>
    <p:sldId id="274" r:id="rId14"/>
    <p:sldId id="283" r:id="rId15"/>
    <p:sldId id="277" r:id="rId16"/>
    <p:sldId id="284" r:id="rId17"/>
    <p:sldId id="266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94E1-55CA-4820-99EB-B5213B15F228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1779-702A-45AC-A6B6-AB3ABE3770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94E1-55CA-4820-99EB-B5213B15F228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1779-702A-45AC-A6B6-AB3ABE3770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94E1-55CA-4820-99EB-B5213B15F228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1779-702A-45AC-A6B6-AB3ABE3770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94E1-55CA-4820-99EB-B5213B15F228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1779-702A-45AC-A6B6-AB3ABE3770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94E1-55CA-4820-99EB-B5213B15F228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1779-702A-45AC-A6B6-AB3ABE3770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94E1-55CA-4820-99EB-B5213B15F228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1779-702A-45AC-A6B6-AB3ABE3770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94E1-55CA-4820-99EB-B5213B15F228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1779-702A-45AC-A6B6-AB3ABE3770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94E1-55CA-4820-99EB-B5213B15F228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1779-702A-45AC-A6B6-AB3ABE3770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94E1-55CA-4820-99EB-B5213B15F228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1779-702A-45AC-A6B6-AB3ABE3770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94E1-55CA-4820-99EB-B5213B15F228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1779-702A-45AC-A6B6-AB3ABE3770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94E1-55CA-4820-99EB-B5213B15F228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1779-702A-45AC-A6B6-AB3ABE3770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70000" contrast="-70000"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B94E1-55CA-4820-99EB-B5213B15F228}" type="datetimeFigureOut">
              <a:rPr lang="cs-CZ" smtClean="0"/>
              <a:pPr/>
              <a:t>20.10.2011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31779-702A-45AC-A6B6-AB3ABE37709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CD%EE%E2%FB%E9_%E3%EE%E4_%E2_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ru.wikipedia.org/wiki/%D0%A0%D1%83%D1%81%D1%81%D0%BA%D0%B8%D0%B9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://ru.wikipedia.org/w/index.php?title=%D0%9C%D0%B0%D1%82%D1%80%D1%91%D0%BD%D0%B0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A%D1%83%D0%BA%D0%BB%D0%B0" TargetMode="External"/><Relationship Id="rId5" Type="http://schemas.openxmlformats.org/officeDocument/2006/relationships/hyperlink" Target="http://ru.wikipedia.org/wiki/%D0%98%D0%B3%D1%80%D1%83%D1%88%D0%BA%D0%B0" TargetMode="External"/><Relationship Id="rId4" Type="http://schemas.openxmlformats.org/officeDocument/2006/relationships/hyperlink" Target="http://ru.wikipedia.org/wiki/%D0%94%D1%80%D0%B5%D0%B2%D0%B5%D1%81%D0%B8%D0%BD%D0%B0" TargetMode="Externa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4105" y="692696"/>
            <a:ext cx="8229600" cy="1143000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Šablona 32</a:t>
            </a:r>
            <a:endParaRPr lang="cs-CZ" sz="4800" b="1" dirty="0"/>
          </a:p>
        </p:txBody>
      </p:sp>
      <p:sp>
        <p:nvSpPr>
          <p:cNvPr id="4" name="Obdélník 3"/>
          <p:cNvSpPr/>
          <p:nvPr/>
        </p:nvSpPr>
        <p:spPr>
          <a:xfrm>
            <a:off x="366685" y="2962585"/>
            <a:ext cx="84106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VY_32_INOVACE_03_31_Matrjoška</a:t>
            </a:r>
            <a:endParaRPr lang="cs-CZ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6" y="5165725"/>
            <a:ext cx="914876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077316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67544" y="548679"/>
            <a:ext cx="8136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800" dirty="0">
                <a:latin typeface="Comic Sans MS" pitchFamily="66" charset="0"/>
              </a:rPr>
              <a:t>Брёвна складируют </a:t>
            </a:r>
            <a:r>
              <a:rPr lang="ru-RU" sz="2800" dirty="0" smtClean="0">
                <a:latin typeface="Comic Sans MS" pitchFamily="66" charset="0"/>
              </a:rPr>
              <a:t>и </a:t>
            </a:r>
            <a:r>
              <a:rPr lang="ru-RU" sz="2800" dirty="0">
                <a:latin typeface="Comic Sans MS" pitchFamily="66" charset="0"/>
              </a:rPr>
              <a:t>хранят несколько лет в хорошо вентилируемом месте, чтобы они высыхали</a:t>
            </a:r>
            <a:r>
              <a:rPr lang="ru-RU" sz="2800" dirty="0" smtClean="0">
                <a:latin typeface="Comic Sans MS" pitchFamily="66" charset="0"/>
              </a:rPr>
              <a:t>.</a:t>
            </a:r>
            <a:endParaRPr lang="cs-CZ" sz="2800" dirty="0" smtClean="0">
              <a:latin typeface="Comic Sans MS" pitchFamily="66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 smtClean="0">
                <a:latin typeface="Comic Sans MS" pitchFamily="66" charset="0"/>
              </a:rPr>
              <a:t>К</a:t>
            </a:r>
            <a:r>
              <a:rPr lang="ru-RU" sz="2800" dirty="0">
                <a:latin typeface="Comic Sans MS" pitchFamily="66" charset="0"/>
              </a:rPr>
              <a:t> обработке древесины необходимо приступать тогда, когда она не сухая, но и не сырая. Каждая заготовка проходит более десятка операций. </a:t>
            </a:r>
            <a:endParaRPr lang="cs-CZ" sz="2800" dirty="0" smtClean="0">
              <a:latin typeface="Comic Sans MS" pitchFamily="66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>
                <a:latin typeface="Comic Sans MS" pitchFamily="66" charset="0"/>
              </a:rPr>
              <a:t>Самую маленькую куклу — неразборную — делают первой.</a:t>
            </a:r>
            <a:r>
              <a:rPr lang="cs-CZ" sz="2800" dirty="0">
                <a:latin typeface="Comic Sans MS" pitchFamily="66" charset="0"/>
              </a:rPr>
              <a:t> </a:t>
            </a:r>
            <a:r>
              <a:rPr lang="ru-RU" sz="2800" dirty="0">
                <a:latin typeface="Comic Sans MS" pitchFamily="66" charset="0"/>
              </a:rPr>
              <a:t>Когда «малышка» готова, мастер начинает следующую фигурку, в которую войдёт первая. </a:t>
            </a:r>
            <a:endParaRPr lang="cs-CZ" sz="2800" dirty="0"/>
          </a:p>
        </p:txBody>
      </p:sp>
      <p:pic>
        <p:nvPicPr>
          <p:cNvPr id="4" name="Picture 2" descr="C:\Documents and Settings\user\Local Settings\Temporary Internet Files\Content.IE5\6ATK40SS\MC9004151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3556" y="5088291"/>
            <a:ext cx="1813711" cy="1700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98213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6450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v"/>
            </a:pPr>
            <a:r>
              <a:rPr lang="ru-RU" sz="2800" dirty="0" smtClean="0">
                <a:latin typeface="Comic Sans MS" pitchFamily="66" charset="0"/>
              </a:rPr>
              <a:t>Заготовка </a:t>
            </a:r>
            <a:r>
              <a:rPr lang="ru-RU" sz="2800" dirty="0">
                <a:latin typeface="Comic Sans MS" pitchFamily="66" charset="0"/>
              </a:rPr>
              <a:t>необходимой высоты обрабатывается и разрезается на верхнюю и нижнюю части. Первой делается нижняя часть. Затем удаляют древесину изнутри обеих частей второй куклы так, чтобы меньшая кукла плотно вставлялась внутрь. Потом он повторяет процесс, делая немного бо́льшую куклу, в которую войдут две предыдущие.</a:t>
            </a:r>
            <a:endParaRPr lang="cs-CZ" sz="2800" dirty="0">
              <a:latin typeface="Comic Sans MS" pitchFamily="66" charset="0"/>
            </a:endParaRPr>
          </a:p>
        </p:txBody>
      </p:sp>
      <p:pic>
        <p:nvPicPr>
          <p:cNvPr id="3" name="Obrázek 2" descr="MTR29f4d8_p200903240208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937273"/>
            <a:ext cx="4256939" cy="2916000"/>
          </a:xfrm>
          <a:prstGeom prst="rect">
            <a:avLst/>
          </a:prstGeom>
        </p:spPr>
      </p:pic>
      <p:pic>
        <p:nvPicPr>
          <p:cNvPr id="4" name="Obrázek 3" descr="matroky3_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365104"/>
            <a:ext cx="3092955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94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48680"/>
            <a:ext cx="9405389" cy="55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6697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39747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Когда </a:t>
            </a:r>
            <a:r>
              <a:rPr lang="ru-RU" sz="3200" dirty="0">
                <a:latin typeface="Comic Sans MS" pitchFamily="66" charset="0"/>
              </a:rPr>
              <a:t>готова каждая кукла, её покрывают маслянным </a:t>
            </a:r>
            <a:r>
              <a:rPr lang="ru-RU" sz="3200" dirty="0" smtClean="0">
                <a:latin typeface="Comic Sans MS" pitchFamily="66" charset="0"/>
              </a:rPr>
              <a:t>лаком</a:t>
            </a:r>
            <a:r>
              <a:rPr lang="cs-CZ" sz="3200" dirty="0" smtClean="0">
                <a:latin typeface="Comic Sans MS" pitchFamily="66" charset="0"/>
              </a:rPr>
              <a:t>.</a:t>
            </a:r>
            <a:r>
              <a:rPr lang="ru-RU" sz="3200" dirty="0" smtClean="0">
                <a:latin typeface="Comic Sans MS" pitchFamily="66" charset="0"/>
              </a:rPr>
              <a:t> </a:t>
            </a:r>
            <a:r>
              <a:rPr lang="ru-RU" sz="3200" dirty="0">
                <a:latin typeface="Comic Sans MS" pitchFamily="66" charset="0"/>
              </a:rPr>
              <a:t>После окончательной сушки и полировки гладкая поверхность позволяет художнику равномерно нанести краски. </a:t>
            </a:r>
            <a:endParaRPr lang="cs-CZ" sz="3200" dirty="0">
              <a:latin typeface="Comic Sans MS" pitchFamily="66" charset="0"/>
            </a:endParaRPr>
          </a:p>
        </p:txBody>
      </p:sp>
      <p:pic>
        <p:nvPicPr>
          <p:cNvPr id="3" name="Obrázek 2" descr="mart11-49c8cdd9636dd_200x1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36771">
            <a:off x="429785" y="3125353"/>
            <a:ext cx="4416000" cy="3312000"/>
          </a:xfrm>
          <a:prstGeom prst="rect">
            <a:avLst/>
          </a:prstGeom>
        </p:spPr>
      </p:pic>
      <p:pic>
        <p:nvPicPr>
          <p:cNvPr id="4" name="Obrázek 3" descr="161358-top_foto1-uhtqk.jpg"/>
          <p:cNvPicPr>
            <a:picLocks noChangeAspect="1"/>
          </p:cNvPicPr>
          <p:nvPr/>
        </p:nvPicPr>
        <p:blipFill rotWithShape="1">
          <a:blip r:embed="rId3" cstate="print"/>
          <a:srcRect l="10969" r="11229"/>
          <a:stretch/>
        </p:blipFill>
        <p:spPr>
          <a:xfrm rot="779465">
            <a:off x="4816650" y="3536011"/>
            <a:ext cx="4027255" cy="2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167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6096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0" r="22638"/>
          <a:stretch/>
        </p:blipFill>
        <p:spPr bwMode="auto">
          <a:xfrm>
            <a:off x="5805054" y="620688"/>
            <a:ext cx="333894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946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atroska-icons-V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66" y="94037"/>
            <a:ext cx="3227578" cy="252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Obrázek 4" descr="3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0547" y="0"/>
            <a:ext cx="3264000" cy="2448000"/>
          </a:xfrm>
          <a:prstGeom prst="rect">
            <a:avLst/>
          </a:prstGeom>
        </p:spPr>
      </p:pic>
      <p:pic>
        <p:nvPicPr>
          <p:cNvPr id="6" name="Obrázek 5" descr="PET14028b_RUSK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9888" y="320177"/>
            <a:ext cx="3456384" cy="259228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8000"/>
            <a:ext cx="460800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rázek 2" descr="Russian_Leaders_Matrioch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3946" y="2891505"/>
            <a:ext cx="5070601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88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95536" y="1196752"/>
            <a:ext cx="83164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2002 </a:t>
            </a: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[cit. </a:t>
            </a:r>
            <a:r>
              <a:rPr lang="cs-CZ" sz="3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p://www.tranHttp://www.translit.ru/</a:t>
            </a: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[online]. 2002 [cit. 2011-04-05]. Translit.ru - </a:t>
            </a:r>
            <a:r>
              <a:rPr lang="az-Cyrl-AZ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транслитерация. </a:t>
            </a: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Dostupné z WWW: &lt;www.translit.ru&gt;. </a:t>
            </a:r>
          </a:p>
          <a:p>
            <a:pPr algn="ctr">
              <a:defRPr/>
            </a:pPr>
            <a:r>
              <a:rPr lang="cs-CZ" sz="32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slit.u</a:t>
            </a:r>
            <a:r>
              <a:rPr lang="cs-CZ" sz="32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[online]. 2002 [cit. </a:t>
            </a:r>
          </a:p>
          <a:p>
            <a:pPr algn="ctr">
              <a:defRPr/>
            </a:pPr>
            <a:endParaRPr lang="cs-CZ" sz="3200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cs-CZ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Klipart Microsoft </a:t>
            </a:r>
            <a:r>
              <a:rPr lang="cs-CZ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PowerPoint</a:t>
            </a:r>
          </a:p>
          <a:p>
            <a:pPr algn="ctr"/>
            <a:r>
              <a:rPr lang="cs-CZ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/>
              </a:rPr>
              <a:t>http://ru.wikipedia.org/wiki/%CD%EE%E2%FB%E9_%E3%EE%E4_%E2_</a:t>
            </a:r>
            <a:endParaRPr lang="cs-CZ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cs-CZ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%D0%EE%F1%F1%E8%E8</a:t>
            </a:r>
          </a:p>
          <a:p>
            <a:pPr algn="ctr">
              <a:defRPr/>
            </a:pPr>
            <a:endParaRPr lang="cs-CZ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cs-CZ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1574149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rak 8"/>
          <p:cNvSpPr/>
          <p:nvPr/>
        </p:nvSpPr>
        <p:spPr>
          <a:xfrm>
            <a:off x="5183560" y="0"/>
            <a:ext cx="3960440" cy="2880320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r>
              <a:rPr lang="ru-RU" sz="6600" b="1" i="1" dirty="0" smtClean="0">
                <a:solidFill>
                  <a:schemeClr val="tx1"/>
                </a:solidFill>
                <a:latin typeface="Comic Sans MS" pitchFamily="66" charset="0"/>
              </a:rPr>
              <a:t>конец</a:t>
            </a:r>
            <a:endParaRPr lang="cs-CZ" sz="6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                         </a:t>
            </a:r>
            <a:endParaRPr lang="ru-RU" sz="11000" b="1" i="1" dirty="0" smtClean="0">
              <a:latin typeface="Comic Sans MS" pitchFamily="66" charset="0"/>
            </a:endParaRPr>
          </a:p>
          <a:p>
            <a:endParaRPr lang="cs-CZ" dirty="0"/>
          </a:p>
        </p:txBody>
      </p:sp>
      <p:pic>
        <p:nvPicPr>
          <p:cNvPr id="17" name="Obrázek 16" descr="GG-009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20691"/>
            <a:ext cx="5940152" cy="4237309"/>
          </a:xfrm>
          <a:prstGeom prst="rect">
            <a:avLst/>
          </a:prstGeom>
        </p:spPr>
      </p:pic>
      <p:sp>
        <p:nvSpPr>
          <p:cNvPr id="11" name="Mrak 10"/>
          <p:cNvSpPr/>
          <p:nvPr/>
        </p:nvSpPr>
        <p:spPr>
          <a:xfrm>
            <a:off x="3131840" y="3140968"/>
            <a:ext cx="576064" cy="504056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Mrak 9"/>
          <p:cNvSpPr/>
          <p:nvPr/>
        </p:nvSpPr>
        <p:spPr>
          <a:xfrm>
            <a:off x="4067944" y="2204864"/>
            <a:ext cx="936104" cy="1008112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Obrázek 15" descr="Daffodil_Narcissus_Flower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844824"/>
            <a:ext cx="1008112" cy="656713"/>
          </a:xfrm>
          <a:prstGeom prst="rect">
            <a:avLst/>
          </a:prstGeom>
        </p:spPr>
      </p:pic>
      <p:pic>
        <p:nvPicPr>
          <p:cNvPr id="15" name="Obrázek 14" descr="6722434-the-set-of-nesting-dolls-insulated-on-white-background-the-illustr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404664"/>
            <a:ext cx="792088" cy="792088"/>
          </a:xfrm>
          <a:prstGeom prst="rect">
            <a:avLst/>
          </a:prstGeom>
        </p:spPr>
      </p:pic>
      <p:pic>
        <p:nvPicPr>
          <p:cNvPr id="14" name="Obrázek 13" descr="imagesCAKGJE1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60648"/>
            <a:ext cx="1008112" cy="94293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b="1" dirty="0"/>
              <a:t>Матрёшка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Anotace: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/>
              <a:t>Prezentace může sloužit jako </a:t>
            </a:r>
            <a:r>
              <a:rPr lang="cs-CZ" dirty="0" smtClean="0"/>
              <a:t>výkladové rozšiřovací </a:t>
            </a:r>
            <a:r>
              <a:rPr lang="cs-CZ" dirty="0"/>
              <a:t>učivo</a:t>
            </a:r>
          </a:p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Autor: </a:t>
            </a:r>
            <a:r>
              <a:rPr lang="cs-CZ" dirty="0"/>
              <a:t>Mgr. Lenka </a:t>
            </a:r>
            <a:r>
              <a:rPr lang="cs-CZ" dirty="0" err="1"/>
              <a:t>Kajabová</a:t>
            </a:r>
            <a:endParaRPr lang="cs-CZ" dirty="0"/>
          </a:p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Jazyk: </a:t>
            </a:r>
            <a:r>
              <a:rPr lang="cs-CZ" dirty="0"/>
              <a:t>Ruština</a:t>
            </a:r>
          </a:p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Očekávaný výstup: </a:t>
            </a:r>
            <a:r>
              <a:rPr lang="cs-CZ" dirty="0"/>
              <a:t>obohacení a rozšíření učiva</a:t>
            </a:r>
          </a:p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Speciální vzdělávací potřeby: </a:t>
            </a:r>
            <a:r>
              <a:rPr lang="cs-CZ" dirty="0"/>
              <a:t>dataprojektor, interaktivní tabule</a:t>
            </a:r>
          </a:p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Klíčová slova: </a:t>
            </a:r>
            <a:r>
              <a:rPr lang="az-Cyrl-AZ" dirty="0"/>
              <a:t>Матрёшка</a:t>
            </a:r>
            <a:endParaRPr lang="cs-CZ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Druh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učebního materiálu: </a:t>
            </a:r>
            <a:r>
              <a:rPr lang="cs-CZ" dirty="0"/>
              <a:t>prezentace</a:t>
            </a:r>
          </a:p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Cílová skupina: </a:t>
            </a:r>
            <a:r>
              <a:rPr lang="cs-CZ" dirty="0"/>
              <a:t>žák</a:t>
            </a:r>
          </a:p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Stupeň a typ vzdělávání: </a:t>
            </a:r>
            <a:r>
              <a:rPr lang="cs-CZ" dirty="0"/>
              <a:t>základní vzdělávání – druhý stupeň</a:t>
            </a:r>
          </a:p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Typická věková skupina</a:t>
            </a:r>
            <a:r>
              <a:rPr lang="cs-CZ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cs-CZ" dirty="0"/>
              <a:t>12 – 15 let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3045737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1700808"/>
            <a:ext cx="8640960" cy="2666727"/>
          </a:xfrm>
        </p:spPr>
        <p:txBody>
          <a:bodyPr>
            <a:normAutofit fontScale="90000"/>
          </a:bodyPr>
          <a:lstStyle/>
          <a:p>
            <a:r>
              <a:rPr lang="cs-CZ" sz="8800" b="1" dirty="0" smtClean="0"/>
              <a:t/>
            </a:r>
            <a:br>
              <a:rPr lang="cs-CZ" sz="8800" b="1" dirty="0" smtClean="0"/>
            </a:br>
            <a:r>
              <a:rPr lang="az-Cyrl-AZ" sz="8800" b="1" dirty="0" smtClean="0"/>
              <a:t>Матрёшка</a:t>
            </a:r>
            <a:r>
              <a:rPr lang="az-Cyrl-AZ" sz="8800" b="1" dirty="0"/>
              <a:t/>
            </a:r>
            <a:br>
              <a:rPr lang="az-Cyrl-AZ" sz="8800" b="1" dirty="0"/>
            </a:br>
            <a:r>
              <a:rPr lang="cs-CZ" sz="6000" b="1" i="1" dirty="0" smtClean="0">
                <a:latin typeface="Curlz MT" pitchFamily="82" charset="0"/>
              </a:rPr>
              <a:t>Matrjoška</a:t>
            </a:r>
            <a:r>
              <a:rPr lang="cs-CZ" sz="6000" b="1" i="1" dirty="0" smtClean="0"/>
              <a:t> </a:t>
            </a:r>
            <a:endParaRPr lang="cs-CZ" sz="6000" b="1" i="1" dirty="0"/>
          </a:p>
        </p:txBody>
      </p:sp>
      <p:pic>
        <p:nvPicPr>
          <p:cNvPr id="1026" name="Picture 2" descr="C:\Documents and Settings\user\Local Settings\Temporary Internet Files\Content.IE5\VX05V300\MC9004358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77976">
            <a:off x="1092154" y="3940176"/>
            <a:ext cx="1577975" cy="2705100"/>
          </a:xfrm>
          <a:prstGeom prst="rect">
            <a:avLst/>
          </a:prstGeom>
          <a:noFill/>
        </p:spPr>
      </p:pic>
      <p:pic>
        <p:nvPicPr>
          <p:cNvPr id="1031" name="Picture 7" descr="C:\Documents and Settings\user\Local Settings\Temporary Internet Files\Content.IE5\X6J12W0K\MC90041527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1780121" cy="2376264"/>
          </a:xfrm>
          <a:prstGeom prst="rect">
            <a:avLst/>
          </a:prstGeom>
          <a:noFill/>
        </p:spPr>
      </p:pic>
      <p:pic>
        <p:nvPicPr>
          <p:cNvPr id="2050" name="Picture 2" descr="C:\Documents and Settings\user\Local Settings\Temporary Internet Files\Content.IE5\HKH7Y7FP\MP90036281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23625">
            <a:off x="6180341" y="382352"/>
            <a:ext cx="2983260" cy="1988840"/>
          </a:xfrm>
          <a:prstGeom prst="rect">
            <a:avLst/>
          </a:prstGeom>
          <a:noFill/>
        </p:spPr>
      </p:pic>
      <p:pic>
        <p:nvPicPr>
          <p:cNvPr id="2051" name="Picture 3" descr="C:\Documents and Settings\user\Local Settings\Temporary Internet Files\Content.IE5\VX05V300\MC90041560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38575">
            <a:off x="6231057" y="4229294"/>
            <a:ext cx="1352202" cy="21612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Comic Sans MS" pitchFamily="66" charset="0"/>
              </a:rPr>
              <a:t>Матрёшка</a:t>
            </a:r>
            <a:r>
              <a:rPr lang="ru-RU" dirty="0">
                <a:latin typeface="Comic Sans MS" pitchFamily="66" charset="0"/>
              </a:rPr>
              <a:t> (уменьшительное от имени «</a:t>
            </a:r>
            <a:r>
              <a:rPr lang="ru-RU" dirty="0">
                <a:latin typeface="Comic Sans MS" pitchFamily="66" charset="0"/>
                <a:hlinkClick r:id="rId2" tooltip="Матрёна (страница отсутствует)"/>
              </a:rPr>
              <a:t>Матрёна</a:t>
            </a:r>
            <a:r>
              <a:rPr lang="ru-RU" dirty="0">
                <a:latin typeface="Comic Sans MS" pitchFamily="66" charset="0"/>
              </a:rPr>
              <a:t>») — 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  <a:hlinkClick r:id="rId3" tooltip="Русский"/>
              </a:rPr>
              <a:t>русская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  <a:hlinkClick r:id="rId4" tooltip="Древесина"/>
              </a:rPr>
              <a:t>деревянная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  <a:hlinkClick r:id="rId5" tooltip="Игрушка"/>
              </a:rPr>
              <a:t>игрушка</a:t>
            </a:r>
            <a:r>
              <a:rPr lang="ru-RU" dirty="0">
                <a:latin typeface="Comic Sans MS" pitchFamily="66" charset="0"/>
              </a:rPr>
              <a:t> в виде расписной </a:t>
            </a:r>
            <a:r>
              <a:rPr lang="ru-RU" dirty="0">
                <a:latin typeface="Comic Sans MS" pitchFamily="66" charset="0"/>
                <a:hlinkClick r:id="rId6" tooltip="Кукла"/>
              </a:rPr>
              <a:t>куклы</a:t>
            </a:r>
            <a:r>
              <a:rPr lang="ru-RU" dirty="0">
                <a:latin typeface="Comic Sans MS" pitchFamily="66" charset="0"/>
              </a:rPr>
              <a:t>, внутри которой находятся подобные ей куклы меньшего размера. Число вложенных кукол обычно от трех и </a:t>
            </a:r>
            <a:r>
              <a:rPr lang="ru-RU" dirty="0" smtClean="0">
                <a:latin typeface="Comic Sans MS" pitchFamily="66" charset="0"/>
              </a:rPr>
              <a:t>более. 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5" name="Obrázek 4" descr="matroky2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24995" y="4555800"/>
            <a:ext cx="2592288" cy="2190483"/>
          </a:xfrm>
          <a:prstGeom prst="rect">
            <a:avLst/>
          </a:prstGeom>
        </p:spPr>
      </p:pic>
      <p:pic>
        <p:nvPicPr>
          <p:cNvPr id="6" name="Obrázek 5" descr="a4099586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13479" y="4586043"/>
            <a:ext cx="2448272" cy="2160240"/>
          </a:xfrm>
          <a:prstGeom prst="rect">
            <a:avLst/>
          </a:prstGeom>
        </p:spPr>
      </p:pic>
      <p:pic>
        <p:nvPicPr>
          <p:cNvPr id="7" name="Obrázek 6" descr="TOM242782_rusko_babusk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49206" y="4586043"/>
            <a:ext cx="232410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74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1"/>
            <a:ext cx="8784976" cy="41764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latin typeface="Comic Sans MS" pitchFamily="66" charset="0"/>
              </a:rPr>
              <a:t>Почти всегда они имеют овоидную («яйцеподобную») форму с плоским донцем и состоят из двух частей — верхней и нижней. По традиции рисуется женщина в красном сарафане и желтом платке. Темы для росписи могут быть очень разными: от сказочных персонажей и до политических деятелей.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4" name="Picture 2" descr="C:\Documents and Settings\user\Local Settings\Temporary Internet Files\Content.IE5\9NBEBCN6\MP90042429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581128"/>
            <a:ext cx="2699792" cy="1927820"/>
          </a:xfrm>
          <a:prstGeom prst="rect">
            <a:avLst/>
          </a:prstGeom>
          <a:noFill/>
        </p:spPr>
      </p:pic>
      <p:pic>
        <p:nvPicPr>
          <p:cNvPr id="5" name="Picture 7" descr="C:\Documents and Settings\user\Local Settings\Temporary Internet Files\Content.IE5\YHF5DXPO\MP90043415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581128"/>
            <a:ext cx="2865587" cy="190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7043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8"/>
          <a:stretch/>
        </p:blipFill>
        <p:spPr bwMode="auto">
          <a:xfrm>
            <a:off x="1" y="7462"/>
            <a:ext cx="9178668" cy="44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0" b="11509"/>
          <a:stretch/>
        </p:blipFill>
        <p:spPr bwMode="auto">
          <a:xfrm>
            <a:off x="5387715" y="3978000"/>
            <a:ext cx="3756285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 descr="C:\Documents and Settings\user\Local Settings\Temporary Internet Files\Content.IE5\X6J12W0K\MC90041527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229868"/>
            <a:ext cx="1780121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654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История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3528" y="1392918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Comic Sans MS" pitchFamily="66" charset="0"/>
              </a:rPr>
              <a:t>История матрешки уходит на сто лет назад. Точной даты ее рождения никто, конечно, не знает, но отсчитывают от 1900 года, когда мир впервые увидел матрешку на выставке в </a:t>
            </a:r>
            <a:r>
              <a:rPr lang="ru-RU" sz="2800" dirty="0" smtClean="0">
                <a:latin typeface="Comic Sans MS" pitchFamily="66" charset="0"/>
              </a:rPr>
              <a:t>Париже</a:t>
            </a:r>
            <a:r>
              <a:rPr lang="cs-CZ" sz="2800" dirty="0" smtClean="0">
                <a:latin typeface="Comic Sans MS" pitchFamily="66" charset="0"/>
              </a:rPr>
              <a:t>.</a:t>
            </a:r>
            <a:r>
              <a:rPr lang="ru-RU" sz="2800" dirty="0" smtClean="0">
                <a:latin typeface="Comic Sans MS" pitchFamily="66" charset="0"/>
              </a:rPr>
              <a:t> Матрена </a:t>
            </a:r>
            <a:r>
              <a:rPr lang="ru-RU" sz="2800" dirty="0">
                <a:latin typeface="Comic Sans MS" pitchFamily="66" charset="0"/>
              </a:rPr>
              <a:t>(самое распространенное в России в конце XIX века женское имя) очень понравилась европейцам за идею материнства и бесконечности жизни: мама родила дочку, дочка — дочку, и так до конца терпения художника.</a:t>
            </a:r>
          </a:p>
          <a:p>
            <a:pPr algn="ctr"/>
            <a:endParaRPr lang="cs-CZ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7927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162" y="0"/>
            <a:ext cx="8928992" cy="515719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Comic Sans MS" pitchFamily="66" charset="0"/>
              </a:rPr>
              <a:t>Прообразом </a:t>
            </a:r>
            <a:r>
              <a:rPr lang="ru-RU" sz="2800" dirty="0" smtClean="0">
                <a:latin typeface="Comic Sans MS" pitchFamily="66" charset="0"/>
              </a:rPr>
              <a:t>матрешки </a:t>
            </a:r>
            <a:r>
              <a:rPr lang="ru-RU" sz="2800" dirty="0">
                <a:latin typeface="Comic Sans MS" pitchFamily="66" charset="0"/>
              </a:rPr>
              <a:t>стала японская игрушка с острова Хонсю (в начале XX века многие в Европе и России увлекались Востоком), фигурка добродушного лысого старичка — буддийского мудреца Фукуруму. Возможно, такая фигурка появилась и в мастерской Анатолия Ивановича </a:t>
            </a:r>
            <a:r>
              <a:rPr lang="ru-RU" sz="2800" dirty="0" smtClean="0">
                <a:latin typeface="Comic Sans MS" pitchFamily="66" charset="0"/>
              </a:rPr>
              <a:t>Мамонтова</a:t>
            </a:r>
            <a:r>
              <a:rPr lang="cs-CZ" sz="2800" dirty="0" smtClean="0">
                <a:latin typeface="Comic Sans MS" pitchFamily="66" charset="0"/>
              </a:rPr>
              <a:t>. </a:t>
            </a:r>
            <a:endParaRPr lang="cs-CZ" sz="2800" dirty="0">
              <a:latin typeface="Comic Sans MS" pitchFamily="66" charset="0"/>
            </a:endParaRPr>
          </a:p>
        </p:txBody>
      </p:sp>
      <p:pic>
        <p:nvPicPr>
          <p:cNvPr id="3" name="Obrázek 2" descr="fuc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260482"/>
            <a:ext cx="2260180" cy="2160000"/>
          </a:xfrm>
          <a:prstGeom prst="rect">
            <a:avLst/>
          </a:prstGeom>
        </p:spPr>
      </p:pic>
      <p:pic>
        <p:nvPicPr>
          <p:cNvPr id="5" name="Obrázek 4" descr="Zvyozdochk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767933"/>
            <a:ext cx="2000317" cy="291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985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3312368"/>
          </a:xfrm>
        </p:spPr>
        <p:txBody>
          <a:bodyPr>
            <a:normAutofit fontScale="90000"/>
          </a:bodyPr>
          <a:lstStyle/>
          <a:p>
            <a:r>
              <a:rPr lang="az-Cyrl-AZ" dirty="0">
                <a:solidFill>
                  <a:srgbClr val="C00000"/>
                </a:solidFill>
                <a:latin typeface="Comic Sans MS" pitchFamily="66" charset="0"/>
              </a:rPr>
              <a:t>Изготовление </a:t>
            </a:r>
            <a:r>
              <a:rPr lang="az-Cyrl-AZ" dirty="0" smtClean="0">
                <a:solidFill>
                  <a:srgbClr val="C00000"/>
                </a:solidFill>
                <a:latin typeface="Comic Sans MS" pitchFamily="66" charset="0"/>
              </a:rPr>
              <a:t>матрёшек</a:t>
            </a:r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az-Cyrl-AZ" b="1" dirty="0"/>
              <a:t/>
            </a:r>
            <a:br>
              <a:rPr lang="az-Cyrl-AZ" b="1" dirty="0"/>
            </a:br>
            <a:r>
              <a:rPr lang="ru-RU" sz="2700" dirty="0">
                <a:latin typeface="Comic Sans MS" pitchFamily="66" charset="0"/>
              </a:rPr>
              <a:t>Чтобы изготовить матрёшку, требуется большое мастерство. Сначала подбирают подходящий вид древесины. Из-за мягкости в основном выбирают </a:t>
            </a:r>
            <a:r>
              <a:rPr lang="ru-RU" sz="2700" dirty="0" smtClean="0">
                <a:latin typeface="Comic Sans MS" pitchFamily="66" charset="0"/>
              </a:rPr>
              <a:t>липу, </a:t>
            </a:r>
            <a:r>
              <a:rPr lang="ru-RU" sz="2700" dirty="0">
                <a:latin typeface="Comic Sans MS" pitchFamily="66" charset="0"/>
              </a:rPr>
              <a:t>реже </a:t>
            </a:r>
            <a:r>
              <a:rPr lang="ru-RU" sz="2700" dirty="0" smtClean="0">
                <a:latin typeface="Comic Sans MS" pitchFamily="66" charset="0"/>
              </a:rPr>
              <a:t>ольху </a:t>
            </a:r>
            <a:r>
              <a:rPr lang="ru-RU" sz="2700" dirty="0">
                <a:latin typeface="Comic Sans MS" pitchFamily="66" charset="0"/>
              </a:rPr>
              <a:t>или </a:t>
            </a:r>
            <a:r>
              <a:rPr lang="ru-RU" sz="2700" dirty="0" smtClean="0">
                <a:latin typeface="Comic Sans MS" pitchFamily="66" charset="0"/>
              </a:rPr>
              <a:t>берёзу. </a:t>
            </a:r>
            <a:r>
              <a:rPr lang="ru-RU" sz="2700" dirty="0">
                <a:latin typeface="Comic Sans MS" pitchFamily="66" charset="0"/>
              </a:rPr>
              <a:t>Деревья обычно срубают ранней </a:t>
            </a:r>
            <a:r>
              <a:rPr lang="ru-RU" sz="2700" dirty="0" smtClean="0">
                <a:latin typeface="Comic Sans MS" pitchFamily="66" charset="0"/>
              </a:rPr>
              <a:t>весной</a:t>
            </a:r>
            <a:r>
              <a:rPr lang="cs-CZ" sz="2700" dirty="0" smtClean="0">
                <a:latin typeface="Comic Sans MS" pitchFamily="66" charset="0"/>
              </a:rPr>
              <a:t>.</a:t>
            </a:r>
            <a:r>
              <a:rPr lang="ru-RU" sz="2700" dirty="0" smtClean="0">
                <a:latin typeface="Comic Sans MS" pitchFamily="66" charset="0"/>
              </a:rPr>
              <a:t> </a:t>
            </a:r>
            <a:endParaRPr lang="cs-CZ" sz="2700" dirty="0">
              <a:latin typeface="Comic Sans MS" pitchFamily="66" charset="0"/>
            </a:endParaRPr>
          </a:p>
        </p:txBody>
      </p:sp>
      <p:pic>
        <p:nvPicPr>
          <p:cNvPr id="4" name="Obrázek 3" descr="matrlipa-49c8ce1ed1b99_312x2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861048"/>
            <a:ext cx="3792000" cy="2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163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</TotalTime>
  <Words>247</Words>
  <Application>Microsoft Office PowerPoint</Application>
  <PresentationFormat>Předvádění na obrazovce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Šablona 32</vt:lpstr>
      <vt:lpstr>Матрёшка</vt:lpstr>
      <vt:lpstr> Матрёшка Matrjoška </vt:lpstr>
      <vt:lpstr>Prezentace aplikace PowerPoint</vt:lpstr>
      <vt:lpstr>Prezentace aplikace PowerPoint</vt:lpstr>
      <vt:lpstr>Prezentace aplikace PowerPoint</vt:lpstr>
      <vt:lpstr>История</vt:lpstr>
      <vt:lpstr>Прообразом матрешки стала японская игрушка с острова Хонсю (в начале XX века многие в Европе и России увлекались Востоком), фигурка добродушного лысого старичка — буддийского мудреца Фукуруму. Возможно, такая фигурка появилась и в мастерской Анатолия Ивановича Мамонтова. </vt:lpstr>
      <vt:lpstr>Изготовление матрёшек  Чтобы изготовить матрёшку, требуется большое мастерство. Сначала подбирают подходящий вид древесины. Из-за мягкости в основном выбирают липу, реже ольху или берёзу. Деревья обычно срубают ранней весной. </vt:lpstr>
      <vt:lpstr>Prezentace aplikace PowerPoint</vt:lpstr>
      <vt:lpstr>Заготовка необходимой высоты обрабатывается и разрезается на верхнюю и нижнюю части. Первой делается нижняя часть. Затем удаляют древесину изнутри обеих частей второй куклы так, чтобы меньшая кукла плотно вставлялась внутрь. Потом он повторяет процесс, делая немного бо́льшую куклу, в которую войдут две предыдущие.</vt:lpstr>
      <vt:lpstr>Prezentace aplikace PowerPoint</vt:lpstr>
      <vt:lpstr>Когда готова каждая кукла, её покрывают маслянным лаком. После окончательной сушки и полировки гладкая поверхность позволяет художнику равномерно нанести краски. </vt:lpstr>
      <vt:lpstr>Prezentace aplikace PowerPoint</vt:lpstr>
      <vt:lpstr>Prezentace aplikace PowerPoint</vt:lpstr>
      <vt:lpstr>Zdroje: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Matrojška</dc:title>
  <dc:creator>user</dc:creator>
  <cp:lastModifiedBy>Admin</cp:lastModifiedBy>
  <cp:revision>83</cp:revision>
  <dcterms:created xsi:type="dcterms:W3CDTF">2011-06-15T18:29:49Z</dcterms:created>
  <dcterms:modified xsi:type="dcterms:W3CDTF">2011-10-20T18:38:30Z</dcterms:modified>
</cp:coreProperties>
</file>