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67" r:id="rId2"/>
    <p:sldId id="281" r:id="rId3"/>
    <p:sldId id="256" r:id="rId4"/>
    <p:sldId id="257" r:id="rId5"/>
    <p:sldId id="265" r:id="rId6"/>
    <p:sldId id="259" r:id="rId7"/>
    <p:sldId id="260" r:id="rId8"/>
    <p:sldId id="261" r:id="rId9"/>
    <p:sldId id="262" r:id="rId10"/>
    <p:sldId id="283" r:id="rId11"/>
    <p:sldId id="284" r:id="rId12"/>
    <p:sldId id="263" r:id="rId13"/>
    <p:sldId id="264" r:id="rId14"/>
    <p:sldId id="282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6" r:id="rId29"/>
    <p:sldId id="289" r:id="rId30"/>
    <p:sldId id="290" r:id="rId31"/>
    <p:sldId id="288" r:id="rId32"/>
    <p:sldId id="287" r:id="rId33"/>
    <p:sldId id="285" r:id="rId34"/>
    <p:sldId id="291" r:id="rId35"/>
    <p:sldId id="292" r:id="rId36"/>
    <p:sldId id="293" r:id="rId37"/>
    <p:sldId id="294" r:id="rId38"/>
    <p:sldId id="296" r:id="rId39"/>
    <p:sldId id="295" r:id="rId40"/>
    <p:sldId id="297" r:id="rId41"/>
    <p:sldId id="298" r:id="rId42"/>
    <p:sldId id="320" r:id="rId43"/>
    <p:sldId id="299" r:id="rId44"/>
    <p:sldId id="301" r:id="rId45"/>
    <p:sldId id="302" r:id="rId46"/>
    <p:sldId id="303" r:id="rId47"/>
    <p:sldId id="304" r:id="rId48"/>
    <p:sldId id="305" r:id="rId49"/>
    <p:sldId id="307" r:id="rId50"/>
    <p:sldId id="308" r:id="rId51"/>
    <p:sldId id="309" r:id="rId52"/>
    <p:sldId id="310" r:id="rId53"/>
    <p:sldId id="311" r:id="rId54"/>
    <p:sldId id="313" r:id="rId55"/>
    <p:sldId id="315" r:id="rId56"/>
    <p:sldId id="317" r:id="rId57"/>
    <p:sldId id="312" r:id="rId58"/>
    <p:sldId id="314" r:id="rId59"/>
    <p:sldId id="316" r:id="rId60"/>
    <p:sldId id="321" r:id="rId61"/>
    <p:sldId id="318" r:id="rId62"/>
    <p:sldId id="319" r:id="rId63"/>
    <p:sldId id="322" r:id="rId64"/>
    <p:sldId id="324" r:id="rId65"/>
    <p:sldId id="325" r:id="rId66"/>
    <p:sldId id="326" r:id="rId67"/>
    <p:sldId id="327" r:id="rId6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88F49B-7DAA-4866-9904-816A23BB4814}" type="datetimeFigureOut">
              <a:rPr lang="cs-CZ" altLang="cs-CZ"/>
              <a:pPr/>
              <a:t>7.5.2019</a:t>
            </a:fld>
            <a:endParaRPr lang="cs-CZ" altLang="cs-CZ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BEC620-F02B-4F57-BE58-72FBE937A2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3887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FE295F-6BE5-4F5E-A8A1-019A390A1BBC}" type="datetimeFigureOut">
              <a:rPr lang="cs-CZ" altLang="cs-CZ"/>
              <a:pPr/>
              <a:t>7.5.2019</a:t>
            </a:fld>
            <a:endParaRPr lang="cs-CZ" altLang="cs-CZ"/>
          </a:p>
        </p:txBody>
      </p:sp>
      <p:sp>
        <p:nvSpPr>
          <p:cNvPr id="235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3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23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FBFA44-6F5A-410D-ADDF-9B53D0570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9524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536A-FADE-4113-8696-606F6C877518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0744-289F-42C0-BA2B-4483DE98D6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0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0D281-44E5-4477-BAC5-EADDAE74472C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9A29-4B12-4CBD-A168-C630549E08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79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C2FB-AED0-4C17-8129-E2D8F40ECE5E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C8F6-3DE3-4B3D-913F-D7E1CFBA5F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41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53D89-1B71-4CFD-A531-5E64FB0F0453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F790E-F8F4-4169-A323-FE89CD5C25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9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5524-30EC-45DC-AA05-078FA07EB7C9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66276-3602-4B12-8DDA-D6B8218E99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4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A5582-33CC-4589-BF21-BB5D668B7E5F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122A-FDD1-400F-8474-766963ED05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08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E03C8-5766-4A26-BE69-1417F0C8FF33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64E25-A7BF-4C23-83A3-5CC001316F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95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6025-E906-4F71-AB5E-B2C8F615B01B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0C067-9349-48F6-A029-5511293F83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57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7D9E-5E4B-441A-989A-96AFB674C850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11A75-D766-43E6-86D6-0552BCE30A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09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360C-FF87-4FFF-B9DB-96015905C120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25D82-473E-438D-8A69-9B821E64DB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54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A435-BD2A-4B8B-AC45-9948AE128916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BB0A7-C0B6-48DE-A392-EEAFB41B69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75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FBCDB2-4EDF-4606-AB45-BAE28C3B7F30}" type="datetimeFigureOut">
              <a:rPr lang="cs-CZ"/>
              <a:pPr>
                <a:defRPr/>
              </a:pPr>
              <a:t>7.5.2019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0E19E6-B449-4AFD-B8AE-BFAA4B2103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7/Tassili_rocks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185966822-na-ceste/216562260120011-na-ceste-po-marockem-atlas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atelevize.cz/porady/1185966822-na-ceste/212562260120021-na-ceste-po-soutoku-bileho-a-modreho-nil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e/Asskrem_Hoggar_1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atelevize.cz/porady/1185966822-na-ceste/215562260120020-na-ceste-po-stredni-nigerii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upload.wikimedia.org/wikipedia/commons/e/e9/Anopheles_gambiae_Mosquito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skatelevize.cz/ivysilani/1185966822-na-ceste/210562260120017-na-ceste-po-jiznim-kivu/titulk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eskatelevize.cz/ivysilani/1096911352-objektiv/213411030400428/obsah/259237-pygmejove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185966822-na-ceste/205562260120005" TargetMode="External"/><Relationship Id="rId2" Type="http://schemas.openxmlformats.org/officeDocument/2006/relationships/hyperlink" Target="https://www.youtube.com/watch?v=tEf6B8fam1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hyperlink" Target="http://upload.wikimedia.org/wikipedia/commons/0/02/Etosha_elefant.jpg" TargetMode="External"/><Relationship Id="rId7" Type="http://schemas.openxmlformats.org/officeDocument/2006/relationships/hyperlink" Target="http://upload.wikimedia.org/wikipedia/commons/e/e0/Giraffa_camelopardalis_angolensis.jpg" TargetMode="External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hyperlink" Target="http://upload.wikimedia.org/wikipedia/commons/4/42/Struthio_camelus.jpg" TargetMode="External"/><Relationship Id="rId5" Type="http://schemas.openxmlformats.org/officeDocument/2006/relationships/hyperlink" Target="http://upload.wikimedia.org/wikipedia/commons/2/2c/Zebra_Kruger.jpg" TargetMode="External"/><Relationship Id="rId10" Type="http://schemas.openxmlformats.org/officeDocument/2006/relationships/image" Target="../media/image65.jpeg"/><Relationship Id="rId4" Type="http://schemas.openxmlformats.org/officeDocument/2006/relationships/image" Target="../media/image62.jpeg"/><Relationship Id="rId9" Type="http://schemas.openxmlformats.org/officeDocument/2006/relationships/hyperlink" Target="http://upload.wikimedia.org/wikipedia/commons/1/10/Lion_waiting_in_Nambia.jpg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Nz44WiTVJww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4/Central_Cape_Town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d/Mandela_minus_Clinton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skatelevize.cz/porady/1095875447-cestomanie/203562260100013-jihoafricka-republika-cernobila-zem/" TargetMode="External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8/Muammar_al-Gaddafi_1-1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altLang="cs-CZ" dirty="0" smtClean="0"/>
              <a:t>Regiony Afriky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196752"/>
            <a:ext cx="5520084" cy="5391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Koloseum El-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dzem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vystavěné Římany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https://upload.wikimedia.org/wikipedia/commons/thumb/e/ee/Amphitheater_at_El_Djem.jpg/1024px-Amphitheater_at_El_Dj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849878" cy="456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09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Troglodyt – berberské domy pod zemí (Hvězdné války)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VÃ½sledek obrÃ¡zku pro troglodyt tunis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125228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8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14550" cy="725487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Alžírsko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357188" y="1214439"/>
            <a:ext cx="7886700" cy="2142554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Hlavní město</a:t>
            </a:r>
            <a:r>
              <a:rPr lang="cs-CZ" altLang="cs-CZ" sz="2800" dirty="0" smtClean="0"/>
              <a:t>: ………………………….</a:t>
            </a:r>
          </a:p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Dříve kolonie Francie: úřední jazyk arabština, často se mluví francouzsky.</a:t>
            </a:r>
          </a:p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Těžba ropy a zemního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plynu</a:t>
            </a:r>
          </a:p>
        </p:txBody>
      </p:sp>
      <p:pic>
        <p:nvPicPr>
          <p:cNvPr id="9221" name="Picture 6" descr="File:Tassili rock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29000"/>
            <a:ext cx="418941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ovéPole 4"/>
          <p:cNvSpPr txBox="1">
            <a:spLocks noChangeArrowheads="1"/>
          </p:cNvSpPr>
          <p:nvPr/>
        </p:nvSpPr>
        <p:spPr bwMode="auto">
          <a:xfrm>
            <a:off x="2484438" y="6237288"/>
            <a:ext cx="158350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ohoří </a:t>
            </a:r>
            <a:r>
              <a:rPr lang="cs-CZ" altLang="cs-CZ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Tassili</a:t>
            </a:r>
            <a:endParaRPr lang="cs-CZ" alt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9398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Maroko - království 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625" y="1071563"/>
            <a:ext cx="7096125" cy="375761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Hlavní město</a:t>
            </a:r>
            <a:r>
              <a:rPr lang="cs-CZ" altLang="cs-CZ" sz="2800" dirty="0" smtClean="0"/>
              <a:t>: ……………………</a:t>
            </a:r>
          </a:p>
          <a:p>
            <a:pPr eaLnBrk="1" hangingPunct="1"/>
            <a:r>
              <a:rPr lang="cs-CZ" altLang="cs-CZ" sz="2800" dirty="0" smtClean="0"/>
              <a:t>Největší město: Casablanca.</a:t>
            </a:r>
          </a:p>
          <a:p>
            <a:pPr eaLnBrk="1" hangingPunct="1"/>
            <a:r>
              <a:rPr lang="cs-CZ" altLang="cs-CZ" sz="2800" dirty="0" smtClean="0"/>
              <a:t>Cestovní ruch: oceán - pláže, historické památky, hory (pohoří Atlas), poušť Sahara</a:t>
            </a:r>
          </a:p>
          <a:p>
            <a:pPr eaLnBrk="1" hangingPunct="1"/>
            <a:endParaRPr lang="cs-CZ" altLang="cs-CZ" sz="2800" dirty="0"/>
          </a:p>
          <a:p>
            <a:pPr marL="0" indent="0" eaLnBrk="1" hangingPunct="1">
              <a:buNone/>
            </a:pPr>
            <a:r>
              <a:rPr lang="cs-CZ" sz="2800" dirty="0" smtClean="0">
                <a:hlinkClick r:id="rId3"/>
              </a:rPr>
              <a:t>https://www.ceskatelevize.cz/porady/1185966822-na-ceste/216562260120011-na-ceste-po-marockem-atlasu/</a:t>
            </a:r>
            <a:r>
              <a:rPr lang="cs-CZ" sz="2800" dirty="0" smtClean="0"/>
              <a:t> </a:t>
            </a: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Ait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Ben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Haddou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– město s hliněnými domy ze 17. století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VÃ½sledek obrÃ¡zku pro ait ben hadd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32840"/>
            <a:ext cx="7200800" cy="45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63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Trh s kohoutky v Maroku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2226" name="Picture 2" descr="Na obrÃ¡zku mÅ¯Å¾e bÃ½t: 1 osoba, smÄje 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33670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13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Rybář na pobřeží Atlantiku v Casablance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3250" name="Picture 2" descr="Na obrÃ¡zku mÅ¯Å¾e bÃ½t: obloha, oceÃ¡n, venku, pÅÃ­roda a v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56861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11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Mešita (muslimský kostel) v Casablance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4274" name="Picture 2" descr="Na obrÃ¡zku mÅ¯Å¾e bÃ½t: obloha, mrak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8813"/>
            <a:ext cx="3744415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06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Vlakové nádraží v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Marakéši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5298" name="Picture 2" descr="Na obrÃ¡zku mÅ¯Å¾e bÃ½t: jeden ÄlovÄk nebo vÃ­c lidÃ­, strom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096676" cy="45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3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Marocká vesnice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6322" name="Picture 2" descr="Na obrÃ¡zku mÅ¯Å¾e bÃ½t: obloha, dÅ¯m, venku a pÅÃ­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59" y="1844824"/>
            <a:ext cx="604867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3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Úkoly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Ukaž jednotlivé regiony na obecně zeměpisné a politické mapě</a:t>
            </a:r>
          </a:p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Vyhledej názvy států, které nejsou uvedeny na mapě výše</a:t>
            </a:r>
          </a:p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Hranice mezi státy jsou dané přírodou (hory, řeky) nebo jsou umělé (dělení mezi koloniální velmoci)?</a:t>
            </a:r>
          </a:p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Chtěl bys navštívit Afriku? Které místa a proč?</a:t>
            </a:r>
          </a:p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Napiš zajímavosti k jednotlivým regionům Afriky</a:t>
            </a:r>
          </a:p>
          <a:p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68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Nejvyšší hora Atlasu Džabal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Tubkal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4165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m.n.m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7346" name="Picture 2" descr="Na obrÃ¡zku mÅ¯Å¾e bÃ½t: 4 lidÃ©, boty, obloha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02" y="1484784"/>
            <a:ext cx="378041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7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Marocké děti v pohoří Atlas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8370" name="Picture 2" descr="Na obrÃ¡zku mÅ¯Å¾e bÃ½t: 4 lidÃ©, smÄjÃ­cÃ­ se lidÃ©, stojÃ­cÃ­ lidÃ©, dÃ­tÄ, venku a pÅÃ­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43" y="1844824"/>
            <a:ext cx="604867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159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Škola v Maroku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9394" name="Picture 2" descr="Na obrÃ¡zku mÅ¯Å¾e bÃ½t: obloha, mrak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68423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88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Pobřeží Atlantiku v Maroku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0418" name="Picture 2" descr="Na obrÃ¡zku mÅ¯Å¾e bÃ½t: 1 osoba, stojÃ­, oceÃ¡n, obloha, venku, voda a pÅÃ­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62406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50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 Maroku se jezdí hlavně na motorce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42" name="Picture 2" descr="Na obrÃ¡zku mÅ¯Å¾e bÃ½t: 5 lidÃ­, smÄjÃ­cÃ­ se lidÃ©,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360705" cy="47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3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 pláži se v Maroku hraje fotbal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9938" name="Picture 2" descr="Na obrÃ¡zku mÅ¯Å¾e bÃ½t: jeden ÄlovÄk nebo vÃ­c lidÃ­, stojÃ­cÃ­ lidÃ©, plÃ¡Å¾ a 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33670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88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Tanger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– město u Gibraltarského průlivu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62" name="Picture 2" descr="Na obrÃ¡zku mÅ¯Å¾e bÃ½t: obloha, venku a pÅÃ­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7332"/>
            <a:ext cx="5625058" cy="42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02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Gibraltarský průliv – na obzoru Evropa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986" name="Picture 2" descr="Na obrÃ¡zku mÅ¯Å¾e bÃ½t: jeden ÄlovÄk nebo vÃ­c lidÃ­, oceÃ¡n, obloha, venku, voda a pÅÃ­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599477" cy="41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8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Súdán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cs-CZ" sz="2800" dirty="0" smtClean="0"/>
              <a:t>Hlavní město………………………..</a:t>
            </a:r>
          </a:p>
          <a:p>
            <a:pPr marL="0" indent="0">
              <a:buNone/>
            </a:pPr>
            <a:r>
              <a:rPr lang="cs-CZ" sz="2800" dirty="0"/>
              <a:t>k</a:t>
            </a:r>
            <a:r>
              <a:rPr lang="cs-CZ" sz="2800" dirty="0" smtClean="0"/>
              <a:t>de je soutok Modrého a Bílého Nilu</a:t>
            </a:r>
          </a:p>
          <a:p>
            <a:r>
              <a:rPr lang="cs-CZ" sz="2800" dirty="0" smtClean="0"/>
              <a:t>V roce 2011 se odtrhl Jižní Súdán, ve kterém bylo křesťanství napadáno islámem</a:t>
            </a:r>
          </a:p>
          <a:p>
            <a:r>
              <a:rPr lang="cs-CZ" sz="2800" dirty="0"/>
              <a:t>Těžba </a:t>
            </a:r>
            <a:r>
              <a:rPr lang="cs-CZ" sz="2800" dirty="0" smtClean="0"/>
              <a:t>ropy</a:t>
            </a:r>
            <a:endParaRPr lang="cs-CZ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 roce 2019 odstoupil prezident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Bašír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který byl obviněn kvůli válečným zločinům proti nearabským obyvatelům v regionu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Dárfúr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(na hranici s Čadem)</a:t>
            </a:r>
          </a:p>
          <a:p>
            <a:pPr marL="0" indent="0">
              <a:buNone/>
            </a:pPr>
            <a:r>
              <a:rPr lang="cs-CZ" sz="2800" dirty="0">
                <a:hlinkClick r:id="rId2"/>
              </a:rPr>
              <a:t>https://www.ceskatelevize.cz/porady/1185966822-na-ceste/212562260120021-na-ceste-po-soutoku-bileho-a-modreho-nilu/</a:t>
            </a:r>
            <a:endParaRPr lang="cs-CZ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1509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Soutok Modrého a Bílého Nilu v Chartúmu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VÃ½sledek obrÃ¡zku pro blue white nile conflu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12253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6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1155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Severní (arabská) Afrika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623001" cy="457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Ropná naleziště v Súdánu a v Jižním Súdánu – ropovod do Port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Sudanu</a:t>
            </a:r>
            <a:endParaRPr lang="cs-CZ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1" y="1556792"/>
            <a:ext cx="56673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33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Konflikt v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Dárfúru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Konflikt v DÃ¡rfÃºru stÃ¡l Å¾ivot uÅ¾ nejmÃ©nÄ 300 000 lidÃ­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376723" cy="41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87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Núbijské pyramidy v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Meroe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8" name="Picture 4" descr="VÃ½sledek obrÃ¡zku pro sud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480719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86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Západní Afrika</a:t>
            </a:r>
            <a:endParaRPr lang="cs-CZ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89104"/>
            <a:ext cx="5256584" cy="522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13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Státy Západní Afriky:</a:t>
            </a:r>
          </a:p>
          <a:p>
            <a:r>
              <a:rPr lang="cs-CZ" dirty="0"/>
              <a:t>státy </a:t>
            </a:r>
            <a:r>
              <a:rPr lang="cs-CZ" u="sng" dirty="0" smtClean="0"/>
              <a:t>Sahelu</a:t>
            </a:r>
            <a:r>
              <a:rPr lang="cs-CZ" dirty="0" smtClean="0"/>
              <a:t>: Mauritánie, Mali, Burkina Faso, Niger</a:t>
            </a:r>
          </a:p>
          <a:p>
            <a:r>
              <a:rPr lang="cs-CZ" dirty="0" smtClean="0"/>
              <a:t>Nigérie a další státy na pobřeží Guinejského zálivu: ………………………………………………………………………………………………………………………………………………</a:t>
            </a:r>
          </a:p>
          <a:p>
            <a:r>
              <a:rPr lang="cs-CZ" dirty="0" smtClean="0"/>
              <a:t>Největší řekou je </a:t>
            </a:r>
            <a:r>
              <a:rPr lang="cs-CZ" b="1" dirty="0" smtClean="0"/>
              <a:t>Niger</a:t>
            </a:r>
          </a:p>
          <a:p>
            <a:r>
              <a:rPr lang="cs-CZ" dirty="0" smtClean="0"/>
              <a:t>Většina obyvatel jsou </a:t>
            </a:r>
            <a:r>
              <a:rPr lang="cs-CZ" b="1" dirty="0" smtClean="0"/>
              <a:t>černoši</a:t>
            </a:r>
          </a:p>
          <a:p>
            <a:r>
              <a:rPr lang="cs-CZ" dirty="0" smtClean="0"/>
              <a:t>Hlavní obživou je </a:t>
            </a:r>
            <a:r>
              <a:rPr lang="cs-CZ" b="1" dirty="0" smtClean="0"/>
              <a:t>zemědělství</a:t>
            </a:r>
          </a:p>
        </p:txBody>
      </p:sp>
    </p:spTree>
    <p:extLst>
      <p:ext uri="{BB962C8B-B14F-4D97-AF65-F5344CB8AC3E}">
        <p14:creationId xmlns:p14="http://schemas.microsoft.com/office/powerpoint/2010/main" val="63948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dirty="0" smtClean="0"/>
              <a:t>Sahel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4546848" cy="5544616"/>
          </a:xfrm>
        </p:spPr>
        <p:txBody>
          <a:bodyPr/>
          <a:lstStyle/>
          <a:p>
            <a:r>
              <a:rPr lang="cs-CZ" sz="2400" dirty="0" smtClean="0"/>
              <a:t>oblast </a:t>
            </a:r>
            <a:r>
              <a:rPr lang="cs-CZ" sz="2400" dirty="0"/>
              <a:t>mezi pouští Saharou a savanami </a:t>
            </a:r>
            <a:endParaRPr lang="cs-CZ" sz="2400" dirty="0" smtClean="0"/>
          </a:p>
          <a:p>
            <a:r>
              <a:rPr lang="cs-CZ" sz="2400" b="1" dirty="0" smtClean="0"/>
              <a:t>Nejchudší</a:t>
            </a:r>
            <a:r>
              <a:rPr lang="cs-CZ" sz="2400" dirty="0" smtClean="0"/>
              <a:t> oblast na světě</a:t>
            </a:r>
          </a:p>
          <a:p>
            <a:r>
              <a:rPr lang="cs-CZ" sz="2400" b="1" dirty="0" smtClean="0"/>
              <a:t>Roste počet obyvatel</a:t>
            </a:r>
          </a:p>
          <a:p>
            <a:r>
              <a:rPr lang="cs-CZ" sz="2400" b="1" dirty="0" smtClean="0"/>
              <a:t>Desertifikace</a:t>
            </a:r>
            <a:r>
              <a:rPr lang="cs-CZ" sz="2400" dirty="0" smtClean="0"/>
              <a:t> – rozšiřování pouště Sahary na jih vlivem nadměrného využívání půd, spásání trávy dobytkem a globálního oteplování</a:t>
            </a:r>
          </a:p>
          <a:p>
            <a:r>
              <a:rPr lang="cs-CZ" sz="2400" b="1" dirty="0" smtClean="0"/>
              <a:t>Nedostatek vody</a:t>
            </a:r>
          </a:p>
          <a:p>
            <a:r>
              <a:rPr lang="cs-CZ" sz="2400" b="1" dirty="0" smtClean="0"/>
              <a:t>Podvýživa</a:t>
            </a:r>
          </a:p>
          <a:p>
            <a:r>
              <a:rPr lang="cs-CZ" sz="2400" dirty="0" smtClean="0"/>
              <a:t>V období dešťů – </a:t>
            </a:r>
            <a:r>
              <a:rPr lang="cs-CZ" sz="2400" b="1" dirty="0" smtClean="0"/>
              <a:t>malárie</a:t>
            </a:r>
            <a:r>
              <a:rPr lang="cs-CZ" sz="2400" dirty="0" smtClean="0"/>
              <a:t> (přenos komáry) 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40" y="1124744"/>
            <a:ext cx="3667894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4628615" y="5013176"/>
            <a:ext cx="417646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/>
              <a:t>Negramotnost</a:t>
            </a:r>
            <a:r>
              <a:rPr lang="cs-CZ" sz="2400" dirty="0" smtClean="0"/>
              <a:t> – většina obyvatel neumí číst a psát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780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Problematické je nadměrné spásání trávy dobytkem a následná desertifikace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VÃ½sledek obrÃ¡zku pro sah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78850"/>
            <a:ext cx="5906206" cy="44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Mali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dirty="0" smtClean="0"/>
              <a:t>Hlavní město…………………………….</a:t>
            </a:r>
          </a:p>
          <a:p>
            <a:r>
              <a:rPr lang="cs-CZ" dirty="0" smtClean="0"/>
              <a:t>Jeden z </a:t>
            </a:r>
            <a:r>
              <a:rPr lang="cs-CZ" b="1" dirty="0" smtClean="0"/>
              <a:t>nejchudších</a:t>
            </a:r>
            <a:r>
              <a:rPr lang="cs-CZ" dirty="0" smtClean="0"/>
              <a:t> států světa</a:t>
            </a:r>
          </a:p>
          <a:p>
            <a:r>
              <a:rPr lang="cs-CZ" b="1" dirty="0" err="1" smtClean="0"/>
              <a:t>Timbuktu</a:t>
            </a:r>
            <a:r>
              <a:rPr lang="cs-CZ" dirty="0" smtClean="0"/>
              <a:t> – hliněné budovy a hrobky (UNESCO)</a:t>
            </a:r>
          </a:p>
          <a:p>
            <a:r>
              <a:rPr lang="cs-CZ" b="1" dirty="0" smtClean="0"/>
              <a:t>Tuarégové</a:t>
            </a:r>
            <a:r>
              <a:rPr lang="cs-CZ" dirty="0" smtClean="0"/>
              <a:t> – kmen Berberů (muslimů) žijících v oblasti Sahary, kde velké rozhodovací pravomoci má žena 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(sex před svatbou, majetek patří ženě, oslavy při rozvodu, apod.), muži jsou také zahaleni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27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Timbuktu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– památku UNESCO</a:t>
            </a:r>
            <a:b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najdi v atlase, kde leží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VÃ½sledek obrÃ¡zku pro timbuk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3579"/>
            <a:ext cx="7560840" cy="463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45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Tuarégové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ÃzemÃ­ TuaregÅ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276872"/>
            <a:ext cx="313553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tuar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6872"/>
            <a:ext cx="5543668" cy="31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02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Vymezení severní Afriky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285750" y="1285875"/>
            <a:ext cx="8174038" cy="2503165"/>
          </a:xfrm>
        </p:spPr>
        <p:txBody>
          <a:bodyPr/>
          <a:lstStyle/>
          <a:p>
            <a:pPr eaLnBrk="1" hangingPunct="1"/>
            <a:r>
              <a:rPr lang="cs-CZ" alt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Státy</a:t>
            </a:r>
            <a:r>
              <a:rPr lang="cs-CZ" altLang="cs-CZ" dirty="0" smtClean="0"/>
              <a:t>: Maroko, Alžírsko, Tunisko, Libye, Egypt, Súdán, Západní Sahara</a:t>
            </a:r>
          </a:p>
          <a:p>
            <a:pPr lvl="1" eaLnBrk="1" hangingPunct="1"/>
            <a:r>
              <a:rPr lang="cs-CZ" altLang="cs-CZ" dirty="0" smtClean="0"/>
              <a:t>Pobřeží Středozemního moře a dolní údolí Nilu je nejhustěji osídlené 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(subtropické klima)</a:t>
            </a:r>
            <a:r>
              <a:rPr lang="cs-CZ" altLang="cs-CZ" dirty="0" smtClean="0"/>
              <a:t>.</a:t>
            </a:r>
          </a:p>
          <a:p>
            <a:pPr lvl="1" eaLnBrk="1" hangingPunct="1"/>
            <a:r>
              <a:rPr lang="cs-CZ" altLang="cs-CZ" dirty="0" smtClean="0"/>
              <a:t>Poušť Sahara je téměř liduprázdná.</a:t>
            </a:r>
          </a:p>
        </p:txBody>
      </p:sp>
      <p:pic>
        <p:nvPicPr>
          <p:cNvPr id="3077" name="Picture 6" descr="File:Asskrem Hoggar 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3"/>
          <a:stretch>
            <a:fillRect/>
          </a:stretch>
        </p:blipFill>
        <p:spPr bwMode="auto">
          <a:xfrm>
            <a:off x="2484438" y="3933032"/>
            <a:ext cx="46085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ovéPole 4"/>
          <p:cNvSpPr txBox="1">
            <a:spLocks noChangeArrowheads="1"/>
          </p:cNvSpPr>
          <p:nvPr/>
        </p:nvSpPr>
        <p:spPr bwMode="auto">
          <a:xfrm>
            <a:off x="2484438" y="6092825"/>
            <a:ext cx="2714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Pohoří </a:t>
            </a:r>
            <a:r>
              <a:rPr lang="cs-CZ" altLang="cs-CZ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Ahaggar na Sahaře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Nigérie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/>
          <a:lstStyle/>
          <a:p>
            <a:r>
              <a:rPr lang="cs-CZ" sz="2800" dirty="0" smtClean="0"/>
              <a:t>Hlavní město…………………………..</a:t>
            </a:r>
          </a:p>
          <a:p>
            <a:r>
              <a:rPr lang="cs-CZ" sz="2800" dirty="0" smtClean="0"/>
              <a:t>Největší město ………………………..(21 mil. </a:t>
            </a:r>
            <a:r>
              <a:rPr lang="cs-CZ" sz="2800" dirty="0"/>
              <a:t>o</a:t>
            </a:r>
            <a:r>
              <a:rPr lang="cs-CZ" sz="2800" dirty="0" smtClean="0"/>
              <a:t>byv.)</a:t>
            </a:r>
          </a:p>
          <a:p>
            <a:r>
              <a:rPr lang="cs-CZ" sz="2800" b="1" dirty="0" smtClean="0"/>
              <a:t>Nejlidnatější</a:t>
            </a:r>
            <a:r>
              <a:rPr lang="cs-CZ" sz="2800" dirty="0" smtClean="0"/>
              <a:t> stát Afriky: 200 miliónů obyvatel</a:t>
            </a:r>
          </a:p>
          <a:p>
            <a:r>
              <a:rPr lang="cs-CZ" sz="2800" b="1" dirty="0" smtClean="0"/>
              <a:t>Sever</a:t>
            </a:r>
            <a:r>
              <a:rPr lang="cs-CZ" sz="2800" dirty="0" smtClean="0"/>
              <a:t>: muslimové, </a:t>
            </a:r>
            <a:r>
              <a:rPr lang="cs-CZ" sz="2800" b="1" dirty="0" smtClean="0"/>
              <a:t>jih</a:t>
            </a:r>
            <a:r>
              <a:rPr lang="cs-CZ" sz="2800" dirty="0" smtClean="0"/>
              <a:t>: křesťané</a:t>
            </a:r>
          </a:p>
          <a:p>
            <a:r>
              <a:rPr lang="cs-CZ" sz="2800" dirty="0" smtClean="0"/>
              <a:t>Lidé žijí ve vysočinách, </a:t>
            </a:r>
            <a:r>
              <a:rPr lang="cs-CZ" sz="2800" dirty="0" smtClean="0"/>
              <a:t>kde nejsou komáři, kteří přenáší </a:t>
            </a:r>
            <a:r>
              <a:rPr lang="cs-CZ" sz="2800" dirty="0" smtClean="0"/>
              <a:t>malárii</a:t>
            </a:r>
            <a:endParaRPr lang="cs-CZ" sz="2800" dirty="0" smtClean="0"/>
          </a:p>
          <a:p>
            <a:r>
              <a:rPr lang="cs-CZ" sz="2800" b="1" dirty="0" smtClean="0"/>
              <a:t>Těžba ropy a zemního plynu </a:t>
            </a:r>
            <a:r>
              <a:rPr lang="cs-CZ" sz="2800" dirty="0" smtClean="0"/>
              <a:t>– </a:t>
            </a:r>
            <a:r>
              <a:rPr lang="cs-CZ" sz="2800" b="1" dirty="0" smtClean="0"/>
              <a:t>nejbohatší</a:t>
            </a:r>
            <a:r>
              <a:rPr lang="cs-CZ" sz="2800" dirty="0" smtClean="0"/>
              <a:t> stát Afriky</a:t>
            </a:r>
          </a:p>
          <a:p>
            <a:pPr marL="0" indent="0">
              <a:buNone/>
            </a:pPr>
            <a:r>
              <a:rPr lang="cs-CZ" sz="2800" dirty="0">
                <a:hlinkClick r:id="rId2"/>
              </a:rPr>
              <a:t>https://www.ceskatelevize.cz/porady/1185966822-na-ceste/215562260120020-na-ceste-po-stredni-nigerii/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3372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Trh v Lagosu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 descr="https://upload.wikimedia.org/wikipedia/commons/f/f2/Mushin_Market%2C_La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82" y="1484784"/>
            <a:ext cx="6903736" cy="46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Nemoci 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12775"/>
          </a:xfrm>
        </p:spPr>
        <p:txBody>
          <a:bodyPr/>
          <a:lstStyle/>
          <a:p>
            <a:pPr lvl="1" eaLnBrk="1" hangingPunct="1"/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pavá nemoc – moucha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Tse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tse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Malárie – komár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Anopheles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Picture 7" descr="File:Anopheles gambiae Mosquit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2"/>
          <a:stretch>
            <a:fillRect/>
          </a:stretch>
        </p:blipFill>
        <p:spPr bwMode="auto">
          <a:xfrm>
            <a:off x="5682889" y="3572131"/>
            <a:ext cx="34290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Ã½sledek obrÃ¡zku pro moucha tset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90640"/>
            <a:ext cx="4679082" cy="28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225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b="1" dirty="0" smtClean="0"/>
              <a:t>Střední Afrika</a:t>
            </a:r>
            <a:endParaRPr lang="cs-CZ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352696" cy="570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7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5482952" cy="5976663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Státy Střední Afriky:</a:t>
            </a:r>
          </a:p>
          <a:p>
            <a:r>
              <a:rPr lang="cs-CZ" sz="2800" dirty="0" smtClean="0"/>
              <a:t>Demokratická republika Kongo, Kongo, Angola, Čad, Kamerun, Gabon, Středoafrická republika, Rovníková Guinea</a:t>
            </a:r>
          </a:p>
          <a:p>
            <a:r>
              <a:rPr lang="cs-CZ" sz="2800" dirty="0" smtClean="0"/>
              <a:t>Největší řekou je </a:t>
            </a:r>
            <a:r>
              <a:rPr lang="cs-CZ" sz="2800" b="1" dirty="0" smtClean="0"/>
              <a:t>Kongo</a:t>
            </a:r>
            <a:r>
              <a:rPr lang="cs-CZ" sz="2800" dirty="0" smtClean="0"/>
              <a:t>, které protéká </a:t>
            </a:r>
            <a:r>
              <a:rPr lang="cs-CZ" sz="2800" b="1" dirty="0" smtClean="0"/>
              <a:t>Konžskou pánví (tropické deštné lesy)</a:t>
            </a:r>
          </a:p>
          <a:p>
            <a:r>
              <a:rPr lang="cs-CZ" sz="2800" dirty="0" smtClean="0"/>
              <a:t>Většina obyvatel jsou </a:t>
            </a:r>
            <a:r>
              <a:rPr lang="cs-CZ" sz="2800" b="1" dirty="0" smtClean="0"/>
              <a:t>černoši</a:t>
            </a:r>
          </a:p>
          <a:p>
            <a:r>
              <a:rPr lang="cs-CZ" sz="2800" dirty="0" smtClean="0"/>
              <a:t>Těžba </a:t>
            </a:r>
            <a:r>
              <a:rPr lang="cs-CZ" sz="2800" b="1" dirty="0" smtClean="0"/>
              <a:t>diamantů</a:t>
            </a:r>
          </a:p>
          <a:p>
            <a:r>
              <a:rPr lang="cs-CZ" sz="2800" b="1" dirty="0" smtClean="0"/>
              <a:t>Pěstování </a:t>
            </a:r>
            <a:r>
              <a:rPr lang="cs-CZ" sz="2800" dirty="0" smtClean="0"/>
              <a:t>tropických plodin</a:t>
            </a:r>
          </a:p>
        </p:txBody>
      </p:sp>
      <p:pic>
        <p:nvPicPr>
          <p:cNvPr id="6146" name="Picture 2" descr="https://upload.wikimedia.org/wikipedia/commons/thumb/b/b8/Diamonds-_Zaire%2C_%28DR_Congo%29_%288458935824%29.jpg/800px-Diamonds-_Zaire%2C_%28DR_Congo%29_%288458935824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3501008"/>
            <a:ext cx="2898624" cy="30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Demokratická republika Kongo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/>
          <a:lstStyle/>
          <a:p>
            <a:r>
              <a:rPr lang="cs-CZ" dirty="0" smtClean="0"/>
              <a:t>Hlavní město ……………………………….</a:t>
            </a:r>
          </a:p>
          <a:p>
            <a:r>
              <a:rPr lang="cs-CZ" b="1" dirty="0" smtClean="0"/>
              <a:t>Národní park </a:t>
            </a:r>
            <a:r>
              <a:rPr lang="cs-CZ" b="1" dirty="0" err="1" smtClean="0"/>
              <a:t>Virunga</a:t>
            </a:r>
            <a:r>
              <a:rPr lang="cs-CZ" dirty="0" smtClean="0"/>
              <a:t> – chráněné Gorily</a:t>
            </a:r>
          </a:p>
          <a:p>
            <a:r>
              <a:rPr lang="cs-CZ" b="1" dirty="0" smtClean="0"/>
              <a:t>Pygmejové</a:t>
            </a:r>
            <a:r>
              <a:rPr lang="cs-CZ" dirty="0" smtClean="0"/>
              <a:t> – trpasličí národ (max. výška 150 cm) – živí se lovem a sběrem v deštném lese</a:t>
            </a:r>
            <a:endParaRPr lang="cs-CZ" dirty="0"/>
          </a:p>
        </p:txBody>
      </p:sp>
      <p:pic>
        <p:nvPicPr>
          <p:cNvPr id="7172" name="Picture 4" descr="VÃ½sledek obrÃ¡zku pro viru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59620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.wikimedia.org/wikipedia/commons/7/7b/DR_Congo_pygmy_fami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43453"/>
            <a:ext cx="3628640" cy="27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80945" y="4153819"/>
            <a:ext cx="19681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https://www.ceskatelevize.cz/ivysilani/1185966822-na-ceste/210562260120017-na-ceste-po-jiznim-kivu/titulky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15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Národní park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Virunga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9" y="1412776"/>
            <a:ext cx="6171642" cy="41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Ã½sledek obrÃ¡zku pro virunga np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04" y="1412776"/>
            <a:ext cx="24191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Pygmejové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s://upload.wikimedia.org/wikipedia/commons/c/c2/Pygmy_languages_%28Bahuchet%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23159"/>
            <a:ext cx="3123069" cy="17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ek obrÃ¡zku pro pyg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545274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77257" y="3571055"/>
            <a:ext cx="13638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https://www.ceskatelevize.cz/ivysilani/1096911352-objektiv/213411030400428/obsah/259237-pygmejove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Východní Afrika</a:t>
            </a:r>
            <a:endParaRPr lang="cs-CZ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4335934" cy="513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687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1"/>
            <a:ext cx="8435280" cy="3096343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Státy Střední Afriky:</a:t>
            </a:r>
          </a:p>
          <a:p>
            <a:r>
              <a:rPr lang="cs-CZ" sz="2000" dirty="0" smtClean="0"/>
              <a:t>Etiopie, Somálsko, Jižní Súdán, Keňa, Tanzanie, Zambie, Mosambik, Zimbabwe, …………………………………………………….</a:t>
            </a:r>
          </a:p>
          <a:p>
            <a:r>
              <a:rPr lang="cs-CZ" sz="2000" dirty="0" smtClean="0"/>
              <a:t>Ostrovy: Madagaskar, Mauricius</a:t>
            </a:r>
          </a:p>
          <a:p>
            <a:r>
              <a:rPr lang="cs-CZ" sz="2000" dirty="0" smtClean="0"/>
              <a:t>Těžba nerostných surovin: měděný pás (Zambie) – měď</a:t>
            </a:r>
          </a:p>
          <a:p>
            <a:r>
              <a:rPr lang="cs-CZ" sz="2000" dirty="0" smtClean="0"/>
              <a:t>Pěstování kávy a čaje</a:t>
            </a:r>
          </a:p>
          <a:p>
            <a:r>
              <a:rPr lang="cs-CZ" sz="2000" dirty="0" smtClean="0"/>
              <a:t>Cestovní ruch (národní parky)   </a:t>
            </a:r>
          </a:p>
          <a:p>
            <a:pPr marL="0" indent="0">
              <a:buNone/>
            </a:pPr>
            <a:r>
              <a:rPr 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Serengeti</a:t>
            </a:r>
            <a:r>
              <a:rPr 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– národní park v </a:t>
            </a:r>
            <a:r>
              <a:rPr 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Tanzánii</a:t>
            </a:r>
            <a:r>
              <a:rPr 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Vrchol </a:t>
            </a:r>
            <a:r>
              <a:rPr 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Kilimanžára</a:t>
            </a:r>
            <a:endParaRPr 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 descr="VÃ½sledek obrÃ¡zku pro nÃ¡rodnÃ­ park kilimanja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4963"/>
            <a:ext cx="3877702" cy="257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34963"/>
            <a:ext cx="392346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1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Obyvatelstvo severní Afriky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altLang="cs-CZ" dirty="0" smtClean="0"/>
              <a:t>Europoidní (bílá) rasa</a:t>
            </a:r>
          </a:p>
          <a:p>
            <a:r>
              <a:rPr lang="cs-CZ" altLang="cs-CZ" dirty="0" smtClean="0"/>
              <a:t>Náboženství – </a:t>
            </a:r>
            <a:r>
              <a:rPr lang="cs-CZ" altLang="cs-CZ" b="1" u="sng" dirty="0" smtClean="0"/>
              <a:t>islám</a:t>
            </a:r>
            <a:r>
              <a:rPr lang="cs-CZ" altLang="cs-CZ" dirty="0" smtClean="0"/>
              <a:t> (muslimové)</a:t>
            </a:r>
            <a:endParaRPr lang="cs-CZ" altLang="cs-CZ" b="1" u="sng" dirty="0" smtClean="0"/>
          </a:p>
          <a:p>
            <a:pPr>
              <a:buFont typeface="Arial" charset="0"/>
              <a:buNone/>
            </a:pPr>
            <a:r>
              <a:rPr lang="cs-CZ" altLang="cs-CZ" dirty="0" smtClean="0"/>
              <a:t>       </a:t>
            </a:r>
            <a:r>
              <a:rPr lang="cs-CZ" altLang="cs-CZ" b="1" u="sng" dirty="0" smtClean="0"/>
              <a:t>Arabové</a:t>
            </a:r>
            <a:r>
              <a:rPr lang="cs-CZ" altLang="cs-CZ" dirty="0" smtClean="0"/>
              <a:t>			</a:t>
            </a:r>
            <a:r>
              <a:rPr lang="cs-CZ" altLang="cs-CZ" b="1" u="sng" dirty="0" smtClean="0"/>
              <a:t>Berbeři</a:t>
            </a:r>
            <a:r>
              <a:rPr lang="cs-CZ" altLang="cs-CZ" dirty="0" smtClean="0"/>
              <a:t> (kočovní 					pastevci v poušti)</a:t>
            </a:r>
          </a:p>
          <a:p>
            <a:pPr>
              <a:buFont typeface="Arial" charset="0"/>
              <a:buNone/>
            </a:pPr>
            <a:endParaRPr lang="cs-CZ" altLang="cs-CZ" dirty="0" smtClean="0"/>
          </a:p>
        </p:txBody>
      </p:sp>
      <p:pic>
        <p:nvPicPr>
          <p:cNvPr id="34822" name="Picture 6" descr="http://imgs.idnes.cz/igsvet/A050608_TOM_SAHARA_2231U_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0005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924944"/>
            <a:ext cx="303847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Etiopie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5257800"/>
          </a:xfrm>
        </p:spPr>
        <p:txBody>
          <a:bodyPr/>
          <a:lstStyle/>
          <a:p>
            <a:r>
              <a:rPr lang="cs-CZ" sz="2800" dirty="0" smtClean="0"/>
              <a:t>Hlavní město………………………….</a:t>
            </a:r>
          </a:p>
          <a:p>
            <a:r>
              <a:rPr lang="cs-CZ" sz="2800" dirty="0" smtClean="0"/>
              <a:t>Druhý nejlidnatější stát Afriky</a:t>
            </a:r>
          </a:p>
          <a:p>
            <a:r>
              <a:rPr lang="cs-CZ" sz="2800" dirty="0" smtClean="0"/>
              <a:t>Pěstování kávovníku</a:t>
            </a:r>
          </a:p>
          <a:p>
            <a:r>
              <a:rPr lang="cs-CZ" sz="2800" dirty="0" smtClean="0"/>
              <a:t>Země atletů vytrvalců, kteří běhají v Etiopské vysočině (2000 </a:t>
            </a:r>
            <a:r>
              <a:rPr lang="cs-CZ" sz="2800" dirty="0" err="1" smtClean="0"/>
              <a:t>m.n.m</a:t>
            </a:r>
            <a:r>
              <a:rPr lang="cs-CZ" sz="2800" dirty="0" smtClean="0"/>
              <a:t>.)</a:t>
            </a:r>
          </a:p>
          <a:p>
            <a:pPr marL="0" indent="0">
              <a:buNone/>
            </a:pPr>
            <a:r>
              <a:rPr lang="cs-CZ" sz="2800" dirty="0">
                <a:hlinkClick r:id="rId2"/>
              </a:rPr>
              <a:t>https://</a:t>
            </a:r>
            <a:r>
              <a:rPr lang="cs-CZ" sz="2800" dirty="0" smtClean="0">
                <a:hlinkClick r:id="rId2"/>
              </a:rPr>
              <a:t>www.youtube.com/watch?v=tEf6B8fam1w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>
                <a:hlinkClick r:id="rId3"/>
              </a:rPr>
              <a:t>https://www.ceskatelevize.cz/porady/1185966822-na-ceste/205562260120005</a:t>
            </a:r>
            <a:endParaRPr lang="cs-CZ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628800"/>
            <a:ext cx="3305175" cy="30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408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Kenenisa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Bekele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WR 10 km 26:17</a:t>
            </a:r>
            <a:b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		                5 km 12:37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VÃ½sledek obrÃ¡zku pro kenenisa bek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2736304" cy="396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67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Almaz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Ayanaová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WR 10 km 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29:17</a:t>
            </a:r>
            <a:endParaRPr lang="cs-CZ" dirty="0"/>
          </a:p>
        </p:txBody>
      </p:sp>
      <p:pic>
        <p:nvPicPr>
          <p:cNvPr id="13314" name="Picture 2" descr="Almaz Ayana Beijing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71350"/>
            <a:ext cx="3960440" cy="47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73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Tiruneš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Dibabaová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WR 5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km 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14:11</a:t>
            </a:r>
            <a:endParaRPr lang="cs-CZ" dirty="0"/>
          </a:p>
        </p:txBody>
      </p:sp>
      <p:pic>
        <p:nvPicPr>
          <p:cNvPr id="14338" name="Picture 2" descr="https://upload.wikimedia.org/wikipedia/commons/8/80/Tirunesh_Dibaba_Vic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09637"/>
            <a:ext cx="3384376" cy="476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26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Genzebe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Dibabaová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WR 1500 m 3:50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386" name="Picture 2" descr="Genzebe DibabaovÃ¡ na halovÃ©m mistrovstvÃ­ svÄta v Sopotech v roce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64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Haile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Gebrselassie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WR 20 km 56:26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aile Gebrselassie (201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38191"/>
            <a:ext cx="3532685" cy="529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2694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Keňa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/>
          <a:lstStyle/>
          <a:p>
            <a:r>
              <a:rPr lang="cs-CZ" dirty="0" smtClean="0"/>
              <a:t>Hlavní město………………..</a:t>
            </a:r>
          </a:p>
          <a:p>
            <a:r>
              <a:rPr lang="cs-CZ" dirty="0" smtClean="0"/>
              <a:t>Hospodářsky rozvinutá země</a:t>
            </a:r>
          </a:p>
          <a:p>
            <a:r>
              <a:rPr lang="cs-CZ" dirty="0" smtClean="0"/>
              <a:t>Na hranicích s </a:t>
            </a:r>
            <a:r>
              <a:rPr lang="cs-CZ" dirty="0" err="1" smtClean="0"/>
              <a:t>Tanzánií</a:t>
            </a:r>
            <a:r>
              <a:rPr lang="cs-CZ" dirty="0" smtClean="0"/>
              <a:t> je </a:t>
            </a:r>
            <a:r>
              <a:rPr lang="cs-CZ" dirty="0" err="1" smtClean="0"/>
              <a:t>Kilimanžáro</a:t>
            </a:r>
            <a:r>
              <a:rPr lang="cs-CZ" dirty="0" smtClean="0"/>
              <a:t> – nejvyšší hora Afriky</a:t>
            </a:r>
          </a:p>
          <a:p>
            <a:r>
              <a:rPr lang="cs-CZ" b="1" dirty="0" smtClean="0"/>
              <a:t>Masajové</a:t>
            </a:r>
            <a:r>
              <a:rPr lang="cs-CZ" dirty="0" smtClean="0"/>
              <a:t> – kmen žijící v savanách, pasou dobytek</a:t>
            </a:r>
            <a:endParaRPr lang="cs-CZ" dirty="0"/>
          </a:p>
        </p:txBody>
      </p:sp>
      <p:pic>
        <p:nvPicPr>
          <p:cNvPr id="21506" name="Picture 2" descr="VÃ½sledek obrÃ¡zku pro masajovÃ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0584"/>
            <a:ext cx="3600400" cy="23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70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Daniel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Komen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WR 3 km  7:20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VÃ½sledek obrÃ¡zku pro wr 3000 m daniel ko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43" y="1628800"/>
            <a:ext cx="3987100" cy="534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640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Eliud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Kipchoge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WR maraton 2:01:39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410" name="Picture 2" descr="Berlin-Marathon 2015 Runner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617069" cy="46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497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David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Rudisha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WR 800 m 1:40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82" name="Picture 2" descr="Fotografie Davida Rudishy pÅi bÄ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631735" cy="511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87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cs-CZ" alt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Hospodářství severní Afriky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357188" y="1571625"/>
            <a:ext cx="4934892" cy="4071938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Z hlediska Afriky </a:t>
            </a:r>
            <a:r>
              <a:rPr lang="cs-CZ" alt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hospodářsky vyspělejší státy.</a:t>
            </a:r>
            <a:endParaRPr lang="cs-CZ" altLang="cs-CZ" sz="2800" dirty="0" smtClean="0"/>
          </a:p>
          <a:p>
            <a:pPr lvl="1" eaLnBrk="1" hangingPunct="1"/>
            <a:r>
              <a:rPr lang="cs-CZ" altLang="cs-CZ" sz="2400" dirty="0" smtClean="0"/>
              <a:t>Těžba nerostných surovin:…….....</a:t>
            </a:r>
          </a:p>
          <a:p>
            <a:pPr marL="457200" lvl="1" indent="0" eaLnBrk="1" hangingPunct="1">
              <a:buNone/>
            </a:pP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(vyhledej v atlase str.104)</a:t>
            </a:r>
          </a:p>
          <a:p>
            <a:pPr lvl="1" eaLnBrk="1" hangingPunct="1"/>
            <a:r>
              <a:rPr lang="cs-CZ" altLang="cs-CZ" sz="2400" dirty="0" smtClean="0"/>
              <a:t>Zemědělství:</a:t>
            </a:r>
          </a:p>
          <a:p>
            <a:pPr marL="457200" lvl="1" indent="0" eaLnBrk="1" hangingPunct="1">
              <a:buNone/>
            </a:pPr>
            <a:r>
              <a:rPr lang="cs-CZ" altLang="cs-CZ" sz="2400" dirty="0" smtClean="0"/>
              <a:t>Pěstování…………………………………….</a:t>
            </a:r>
          </a:p>
          <a:p>
            <a:pPr marL="457200" lvl="1" indent="0" eaLnBrk="1" hangingPunct="1">
              <a:buNone/>
            </a:pPr>
            <a:r>
              <a:rPr lang="cs-CZ" altLang="cs-CZ" sz="2400" dirty="0" smtClean="0"/>
              <a:t>Chov…………………………………………….</a:t>
            </a:r>
          </a:p>
          <a:p>
            <a:pPr marL="457200" lvl="1" indent="0" eaLnBrk="1" hangingPunct="1">
              <a:buNone/>
            </a:pP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(vyhledej v atlase str.105)</a:t>
            </a:r>
          </a:p>
          <a:p>
            <a:pPr marL="457200" lvl="1" indent="0" eaLnBrk="1" hangingPunct="1">
              <a:buNone/>
            </a:pPr>
            <a:endParaRPr lang="cs-CZ" altLang="cs-CZ" sz="2400" dirty="0" smtClean="0"/>
          </a:p>
        </p:txBody>
      </p:sp>
      <p:pic>
        <p:nvPicPr>
          <p:cNvPr id="5131" name="Picture 11" descr="VÃ½sledek obrÃ¡zku pro tÄÅ¾ba ropy na sahaÅ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3528392" cy="22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4"/>
          <p:cNvSpPr txBox="1">
            <a:spLocks noChangeArrowheads="1"/>
          </p:cNvSpPr>
          <p:nvPr/>
        </p:nvSpPr>
        <p:spPr bwMode="auto">
          <a:xfrm>
            <a:off x="6300192" y="4149080"/>
            <a:ext cx="1643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Těžba ropy</a:t>
            </a:r>
            <a:endParaRPr lang="cs-CZ" alt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785813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Fauna východoafrických savan</a:t>
            </a:r>
            <a:endParaRPr lang="cs-CZ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 bwMode="auto">
          <a:xfrm>
            <a:off x="1500188" y="6072188"/>
            <a:ext cx="64008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cs-CZ" altLang="cs-CZ" sz="130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cs-CZ" altLang="cs-CZ" sz="3000">
              <a:latin typeface="Calibri" pitchFamily="34" charset="0"/>
            </a:endParaRPr>
          </a:p>
        </p:txBody>
      </p:sp>
      <p:pic>
        <p:nvPicPr>
          <p:cNvPr id="7177" name="Picture 11" descr="File:Etosha elefan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3"/>
          <a:stretch>
            <a:fillRect/>
          </a:stretch>
        </p:blipFill>
        <p:spPr bwMode="auto">
          <a:xfrm>
            <a:off x="214313" y="1143000"/>
            <a:ext cx="24463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2" descr="File:Zebra Krug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14438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3" descr="File:Giraffa camelopardalis angolensis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214563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4" descr="File:Lion waiting in Nambia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/>
          <a:stretch>
            <a:fillRect/>
          </a:stretch>
        </p:blipFill>
        <p:spPr bwMode="auto">
          <a:xfrm>
            <a:off x="142875" y="4071938"/>
            <a:ext cx="2786063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5" descr="File:Struthio camelu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806825"/>
            <a:ext cx="32146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8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Ostrov Zanzibar patří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Tanzánií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530" name="Picture 2" descr="VÃ½sledek obrÃ¡zku pro zanzi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8" y="1916832"/>
            <a:ext cx="828675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67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Jižní Afrika</a:t>
            </a:r>
            <a:endParaRPr lang="cs-CZ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8" y="1556792"/>
            <a:ext cx="6713286" cy="44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133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1"/>
            <a:ext cx="8435280" cy="5688631"/>
          </a:xfrm>
        </p:spPr>
        <p:txBody>
          <a:bodyPr/>
          <a:lstStyle/>
          <a:p>
            <a:pPr marL="0" indent="0">
              <a:buNone/>
            </a:pPr>
            <a:r>
              <a:rPr lang="cs-CZ" u="sng" dirty="0" smtClean="0"/>
              <a:t>Státy </a:t>
            </a:r>
            <a:r>
              <a:rPr lang="cs-CZ" u="sng" dirty="0" smtClean="0"/>
              <a:t>Jižní</a:t>
            </a:r>
            <a:r>
              <a:rPr lang="cs-CZ" u="sng" dirty="0" smtClean="0"/>
              <a:t> </a:t>
            </a:r>
            <a:r>
              <a:rPr lang="cs-CZ" u="sng" dirty="0" smtClean="0"/>
              <a:t>Afriky:</a:t>
            </a:r>
          </a:p>
          <a:p>
            <a:r>
              <a:rPr lang="cs-CZ" sz="3600" dirty="0" smtClean="0"/>
              <a:t>Jihoafrická republika, Namibie, Botswana a 2 ministáty ………………..  …………….</a:t>
            </a:r>
            <a:endParaRPr lang="cs-CZ" sz="3600" dirty="0" smtClean="0"/>
          </a:p>
          <a:p>
            <a:r>
              <a:rPr lang="cs-CZ" sz="3600" dirty="0" smtClean="0"/>
              <a:t>Velké zásoby nerostných surovin ……………………………………………………</a:t>
            </a:r>
          </a:p>
          <a:p>
            <a:r>
              <a:rPr lang="cs-CZ" sz="3600" dirty="0" smtClean="0"/>
              <a:t>Pěstování subtropického ovoce</a:t>
            </a:r>
          </a:p>
          <a:p>
            <a:r>
              <a:rPr lang="cs-CZ" sz="3600" dirty="0" smtClean="0"/>
              <a:t>V poušti Kalahari žijí </a:t>
            </a:r>
            <a:r>
              <a:rPr lang="cs-CZ" sz="3600" b="1" dirty="0" err="1" smtClean="0"/>
              <a:t>Sanové</a:t>
            </a:r>
            <a:r>
              <a:rPr lang="cs-CZ" sz="3600" b="1" dirty="0" smtClean="0"/>
              <a:t> (=Křováci) </a:t>
            </a:r>
            <a:r>
              <a:rPr lang="cs-CZ" sz="3600" dirty="0" smtClean="0"/>
              <a:t>a </a:t>
            </a:r>
            <a:r>
              <a:rPr lang="cs-CZ" sz="3600" b="1" dirty="0" smtClean="0"/>
              <a:t>Hotentoti</a:t>
            </a:r>
            <a:r>
              <a:rPr lang="cs-CZ" sz="3600" dirty="0" smtClean="0"/>
              <a:t> - živí se kořínky a lovem, při mluvení mlaskají</a:t>
            </a:r>
            <a:endParaRPr 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1642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Křováci a Hotentoti používají mlaskavý jazyk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VÃ½sledek obrÃ¡zku pro khoisan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91722"/>
            <a:ext cx="404242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kÅovÃ¡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664880" cy="34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87624" y="16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4"/>
              </a:rPr>
              <a:t>https://www.youtube.com/watch?v=Nz44WiTVJww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888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Jihoafrická republika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285750" y="1071563"/>
            <a:ext cx="7670800" cy="2586037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Hlavní město: </a:t>
            </a:r>
            <a:r>
              <a:rPr lang="cs-CZ" altLang="cs-CZ" sz="2800" dirty="0" smtClean="0"/>
              <a:t>…………………………</a:t>
            </a:r>
            <a:endParaRPr lang="cs-CZ" altLang="cs-CZ" sz="2800" dirty="0" smtClean="0"/>
          </a:p>
          <a:p>
            <a:pPr eaLnBrk="1" hangingPunct="1"/>
            <a:r>
              <a:rPr lang="cs-CZ" altLang="cs-CZ" sz="2800" dirty="0" smtClean="0"/>
              <a:t>Dvě největší města: </a:t>
            </a:r>
            <a:r>
              <a:rPr lang="cs-CZ" altLang="cs-CZ" sz="2800" dirty="0" smtClean="0"/>
              <a:t>Johannesburg, Cape </a:t>
            </a:r>
            <a:r>
              <a:rPr lang="cs-CZ" altLang="cs-CZ" sz="2800" dirty="0" err="1"/>
              <a:t>T</a:t>
            </a:r>
            <a:r>
              <a:rPr lang="cs-CZ" altLang="cs-CZ" sz="2800" dirty="0" err="1" smtClean="0"/>
              <a:t>own</a:t>
            </a:r>
            <a:endParaRPr lang="cs-CZ" altLang="cs-CZ" sz="2800" dirty="0" smtClean="0"/>
          </a:p>
          <a:p>
            <a:pPr eaLnBrk="1" hangingPunct="1"/>
            <a:r>
              <a:rPr lang="cs-CZ" altLang="cs-CZ" sz="2800" dirty="0" smtClean="0"/>
              <a:t>Jedna z </a:t>
            </a:r>
            <a:r>
              <a:rPr lang="cs-CZ" altLang="cs-CZ" sz="2800" u="sng" dirty="0" smtClean="0"/>
              <a:t>nejvyspělejších</a:t>
            </a:r>
            <a:r>
              <a:rPr lang="cs-CZ" altLang="cs-CZ" sz="2800" dirty="0" smtClean="0"/>
              <a:t> afrických zemí.</a:t>
            </a:r>
          </a:p>
          <a:p>
            <a:pPr eaLnBrk="1" hangingPunct="1"/>
            <a:r>
              <a:rPr lang="cs-CZ" altLang="cs-CZ" sz="2800" dirty="0" smtClean="0"/>
              <a:t>Největší vývozce </a:t>
            </a:r>
            <a:r>
              <a:rPr lang="cs-CZ" altLang="cs-CZ" sz="2800" u="sng" dirty="0" smtClean="0"/>
              <a:t>zlata</a:t>
            </a:r>
            <a:r>
              <a:rPr lang="cs-CZ" altLang="cs-CZ" sz="2800" dirty="0" smtClean="0"/>
              <a:t> na světě</a:t>
            </a:r>
            <a:endParaRPr lang="cs-CZ" altLang="cs-CZ" sz="2800" u="sng" dirty="0" smtClean="0"/>
          </a:p>
          <a:p>
            <a:pPr eaLnBrk="1" hangingPunct="1"/>
            <a:r>
              <a:rPr lang="cs-CZ" altLang="cs-CZ" sz="2800" u="sng" dirty="0" err="1" smtClean="0"/>
              <a:t>Krugerův</a:t>
            </a:r>
            <a:r>
              <a:rPr lang="cs-CZ" altLang="cs-CZ" sz="2800" u="sng" dirty="0" smtClean="0"/>
              <a:t> národní park</a:t>
            </a:r>
          </a:p>
        </p:txBody>
      </p:sp>
      <p:pic>
        <p:nvPicPr>
          <p:cNvPr id="6149" name="Picture 6" descr="File:Central Cape Tow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287178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4"/>
          <p:cNvSpPr txBox="1">
            <a:spLocks noChangeArrowheads="1"/>
          </p:cNvSpPr>
          <p:nvPr/>
        </p:nvSpPr>
        <p:spPr bwMode="auto">
          <a:xfrm>
            <a:off x="5562600" y="5876925"/>
            <a:ext cx="1797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/>
              <a:t>Kapské město</a:t>
            </a:r>
          </a:p>
        </p:txBody>
      </p:sp>
      <p:pic>
        <p:nvPicPr>
          <p:cNvPr id="6153" name="Picture 9" descr="http://www.join-the-game.org/dvd/content/learning-html/cz/images/krueger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4248150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89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Apartheid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765174"/>
            <a:ext cx="5543550" cy="4601369"/>
          </a:xfrm>
        </p:spPr>
        <p:txBody>
          <a:bodyPr/>
          <a:lstStyle/>
          <a:p>
            <a:pPr>
              <a:buFont typeface="Arial" charset="0"/>
              <a:buNone/>
            </a:pPr>
            <a:endParaRPr lang="cs-CZ" altLang="cs-CZ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sz="2800" dirty="0" smtClean="0"/>
              <a:t>politika odděleného soužití </a:t>
            </a:r>
            <a:r>
              <a:rPr lang="cs-CZ" altLang="cs-CZ" sz="2800" dirty="0" smtClean="0"/>
              <a:t>původních černochů a bělochů – kolonistů</a:t>
            </a:r>
          </a:p>
          <a:p>
            <a:r>
              <a:rPr lang="cs-CZ" altLang="cs-CZ" sz="2800" dirty="0" smtClean="0"/>
              <a:t> V </a:t>
            </a:r>
            <a:r>
              <a:rPr lang="cs-CZ" altLang="cs-CZ" sz="2800" u="sng" dirty="0" smtClean="0"/>
              <a:t>JAR</a:t>
            </a:r>
            <a:r>
              <a:rPr lang="cs-CZ" altLang="cs-CZ" sz="2800" dirty="0" smtClean="0"/>
              <a:t> zrušena roku 1990 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</a:t>
            </a:r>
            <a:r>
              <a:rPr lang="cs-CZ" altLang="cs-CZ" sz="2800" dirty="0" smtClean="0"/>
              <a:t>zasloužil se o to Nelson Mandela.</a:t>
            </a:r>
          </a:p>
          <a:p>
            <a:r>
              <a:rPr lang="cs-CZ" altLang="cs-CZ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Rozdíly</a:t>
            </a:r>
            <a:r>
              <a:rPr lang="cs-CZ" altLang="cs-CZ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byly</a:t>
            </a:r>
            <a:r>
              <a:rPr lang="cs-CZ" altLang="cs-CZ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lvl="1"/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Oddělené dopravní prostředky.</a:t>
            </a:r>
          </a:p>
          <a:p>
            <a:pPr lvl="1"/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Barevní nesměli do restaurací, kin, škol nebo nemocnic pro bílé.</a:t>
            </a:r>
          </a:p>
        </p:txBody>
      </p:sp>
      <p:pic>
        <p:nvPicPr>
          <p:cNvPr id="7173" name="Picture 6" descr="File:Mandela minus Clinto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428750"/>
            <a:ext cx="2428875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4"/>
          <p:cNvSpPr txBox="1">
            <a:spLocks noChangeArrowheads="1"/>
          </p:cNvSpPr>
          <p:nvPr/>
        </p:nvSpPr>
        <p:spPr bwMode="auto">
          <a:xfrm>
            <a:off x="6227763" y="5229225"/>
            <a:ext cx="2714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Nelson </a:t>
            </a:r>
            <a:r>
              <a:rPr lang="cs-CZ" altLang="cs-CZ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Mandela</a:t>
            </a:r>
          </a:p>
        </p:txBody>
      </p:sp>
      <p:sp>
        <p:nvSpPr>
          <p:cNvPr id="4" name="Obdélník 3"/>
          <p:cNvSpPr/>
          <p:nvPr/>
        </p:nvSpPr>
        <p:spPr>
          <a:xfrm>
            <a:off x="1475656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5"/>
              </a:rPr>
              <a:t>https://www.ceskatelevize.cz/porady/1095875447-cestomanie/203562260100013-jihoafricka-republika-cernobila-zem/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854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dirty="0" smtClean="0"/>
              <a:t>Afrika - opakování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44090"/>
            <a:ext cx="5040560" cy="587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2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43113" cy="796925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395288" y="1557338"/>
            <a:ext cx="5040808" cy="4071937"/>
          </a:xfrm>
        </p:spPr>
        <p:txBody>
          <a:bodyPr/>
          <a:lstStyle/>
          <a:p>
            <a:pPr eaLnBrk="1" hangingPunct="1"/>
            <a:r>
              <a:rPr lang="cs-CZ" altLang="cs-CZ" sz="2800" b="1" dirty="0" smtClean="0"/>
              <a:t>Hlavní město</a:t>
            </a:r>
            <a:r>
              <a:rPr lang="cs-CZ" altLang="cs-CZ" sz="2800" dirty="0" smtClean="0"/>
              <a:t>: ……………………..</a:t>
            </a:r>
          </a:p>
          <a:p>
            <a:pPr eaLnBrk="1" hangingPunct="1"/>
            <a:r>
              <a:rPr lang="cs-CZ" altLang="cs-CZ" sz="2800" smtClean="0"/>
              <a:t>2. největší </a:t>
            </a:r>
            <a:r>
              <a:rPr lang="cs-CZ" altLang="cs-CZ" sz="2800" dirty="0" smtClean="0"/>
              <a:t>město Afriky</a:t>
            </a:r>
          </a:p>
          <a:p>
            <a:pPr eaLnBrk="1" hangingPunct="1"/>
            <a:r>
              <a:rPr lang="cs-CZ" altLang="cs-CZ" sz="2800" dirty="0" smtClean="0"/>
              <a:t>Povodí řeky Nil – 3 x ročně úroda</a:t>
            </a:r>
          </a:p>
          <a:p>
            <a:pPr eaLnBrk="1" hangingPunct="1"/>
            <a:r>
              <a:rPr lang="cs-CZ" altLang="cs-CZ" sz="2800" dirty="0" smtClean="0"/>
              <a:t>Těží z </a:t>
            </a:r>
            <a:r>
              <a:rPr lang="cs-CZ" altLang="cs-CZ" sz="2800" b="1" u="sng" dirty="0" smtClean="0"/>
              <a:t>cestovního ruchu</a:t>
            </a:r>
            <a:r>
              <a:rPr lang="cs-CZ" altLang="cs-CZ" sz="2800" dirty="0" smtClean="0"/>
              <a:t>: památky starověké Egyptské říše – </a:t>
            </a:r>
            <a:r>
              <a:rPr lang="cs-CZ" altLang="cs-CZ" sz="2800" u="sng" dirty="0" smtClean="0"/>
              <a:t>pyramidy v Gíze</a:t>
            </a:r>
            <a:r>
              <a:rPr lang="cs-CZ" altLang="cs-CZ" sz="2800" dirty="0" smtClean="0"/>
              <a:t>; letoviska na pobřeží Rudého moře - </a:t>
            </a:r>
            <a:r>
              <a:rPr lang="cs-CZ" altLang="cs-CZ" sz="2800" u="sng" dirty="0" err="1" smtClean="0"/>
              <a:t>Hurghada</a:t>
            </a:r>
            <a:endParaRPr lang="cs-CZ" altLang="cs-CZ" sz="2800" u="sng" dirty="0" smtClean="0"/>
          </a:p>
          <a:p>
            <a:pPr eaLnBrk="1" hangingPunct="1"/>
            <a:r>
              <a:rPr lang="cs-CZ" altLang="cs-CZ" sz="2800" dirty="0" smtClean="0"/>
              <a:t>Asuánská přehrada na Nilu, Suezský průplav</a:t>
            </a:r>
          </a:p>
        </p:txBody>
      </p:sp>
      <p:sp>
        <p:nvSpPr>
          <p:cNvPr id="6150" name="TextovéPole 4"/>
          <p:cNvSpPr txBox="1">
            <a:spLocks noChangeArrowheads="1"/>
          </p:cNvSpPr>
          <p:nvPr/>
        </p:nvSpPr>
        <p:spPr bwMode="auto">
          <a:xfrm>
            <a:off x="6660232" y="3880147"/>
            <a:ext cx="2000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Sfinga s pyramidami</a:t>
            </a:r>
            <a:endParaRPr lang="cs-CZ" alt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9" descr="VÃ½sledek obrÃ¡zku pro sfing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47" y="1556792"/>
            <a:ext cx="3240620" cy="21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VÃ½sledek obrÃ¡zku pro hurgh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437112"/>
            <a:ext cx="4032448" cy="149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5868144" y="6165304"/>
            <a:ext cx="26642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Hurghada</a:t>
            </a:r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na pobřeží Rudého moře</a:t>
            </a:r>
            <a:endParaRPr lang="cs-CZ" alt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57363" cy="725487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Libye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500063" y="1428750"/>
            <a:ext cx="4864100" cy="3643313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Hlavní město</a:t>
            </a:r>
            <a:r>
              <a:rPr lang="cs-CZ" altLang="cs-CZ" sz="2800" dirty="0" smtClean="0"/>
              <a:t>: ………………….</a:t>
            </a:r>
          </a:p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charset="0"/>
              </a:rPr>
              <a:t>říve vládnul d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iktátor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Muammar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Kaddáfí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který byl zabit v roce 2011 povstalci</a:t>
            </a:r>
          </a:p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Dnes politicky nestabilní země</a:t>
            </a:r>
          </a:p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Těží se velmi kvalitní ropa.</a:t>
            </a:r>
          </a:p>
          <a:p>
            <a:pPr eaLnBrk="1" hangingPunct="1"/>
            <a:endParaRPr lang="cs-CZ" altLang="cs-CZ" sz="2800" dirty="0" smtClean="0"/>
          </a:p>
        </p:txBody>
      </p:sp>
      <p:pic>
        <p:nvPicPr>
          <p:cNvPr id="7173" name="Picture 6" descr="File:Muammar al-Gaddafi 1-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000125"/>
            <a:ext cx="3429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4"/>
          <p:cNvSpPr txBox="1">
            <a:spLocks noChangeArrowheads="1"/>
          </p:cNvSpPr>
          <p:nvPr/>
        </p:nvSpPr>
        <p:spPr bwMode="auto">
          <a:xfrm>
            <a:off x="5580063" y="5445125"/>
            <a:ext cx="2736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Muammar</a:t>
            </a:r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Kaddáfí</a:t>
            </a:r>
            <a:endParaRPr lang="cs-CZ" alt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50" cy="868362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Tunisko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28625" y="1357313"/>
            <a:ext cx="4359399" cy="3971925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Hlavní město</a:t>
            </a:r>
            <a:r>
              <a:rPr lang="cs-CZ" altLang="cs-CZ" sz="2800" dirty="0" smtClean="0"/>
              <a:t>: …………………</a:t>
            </a:r>
          </a:p>
          <a:p>
            <a:pPr marL="0" indent="0" eaLnBrk="1" hangingPunct="1">
              <a:buNone/>
            </a:pPr>
            <a:r>
              <a:rPr lang="cs-CZ" altLang="cs-CZ" sz="2800" dirty="0" smtClean="0"/>
              <a:t>Hospodářství těží z cestovního ruchu:</a:t>
            </a:r>
          </a:p>
          <a:p>
            <a:pPr eaLnBrk="1" hangingPunct="1"/>
            <a:r>
              <a:rPr lang="cs-CZ" altLang="cs-CZ" sz="2800" u="sng" dirty="0" smtClean="0"/>
              <a:t>letoviska na pobřeží Středozemního moře</a:t>
            </a:r>
            <a:endParaRPr lang="cs-CZ" altLang="cs-CZ" sz="2800" dirty="0"/>
          </a:p>
          <a:p>
            <a:pPr eaLnBrk="1" hangingPunct="1"/>
            <a:r>
              <a:rPr lang="cs-CZ" altLang="cs-CZ" sz="2800" u="sng" dirty="0" smtClean="0"/>
              <a:t>ostrov </a:t>
            </a:r>
            <a:r>
              <a:rPr lang="cs-CZ" altLang="cs-CZ" sz="2800" u="sng" dirty="0" err="1" smtClean="0"/>
              <a:t>Džerba</a:t>
            </a:r>
            <a:r>
              <a:rPr lang="cs-CZ" altLang="cs-CZ" sz="2800" u="sng" dirty="0" smtClean="0"/>
              <a:t>, </a:t>
            </a:r>
          </a:p>
          <a:p>
            <a:pPr eaLnBrk="1" hangingPunct="1"/>
            <a:r>
              <a:rPr lang="cs-CZ" altLang="cs-CZ" sz="2800" u="sng" dirty="0" smtClean="0"/>
              <a:t>starověké město Kartágo</a:t>
            </a:r>
          </a:p>
          <a:p>
            <a:pPr marL="0" indent="0" eaLnBrk="1" hangingPunct="1">
              <a:buNone/>
            </a:pPr>
            <a:r>
              <a:rPr lang="cs-CZ" altLang="cs-CZ" sz="2800" dirty="0" smtClean="0"/>
              <a:t>Těžba ropy</a:t>
            </a:r>
          </a:p>
        </p:txBody>
      </p:sp>
      <p:sp>
        <p:nvSpPr>
          <p:cNvPr id="8198" name="TextovéPole 4"/>
          <p:cNvSpPr txBox="1">
            <a:spLocks noChangeArrowheads="1"/>
          </p:cNvSpPr>
          <p:nvPr/>
        </p:nvSpPr>
        <p:spPr bwMode="auto">
          <a:xfrm>
            <a:off x="4859338" y="4652963"/>
            <a:ext cx="35004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Ostrov </a:t>
            </a:r>
            <a:r>
              <a:rPr lang="cs-CZ" altLang="cs-CZ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Džerba</a:t>
            </a:r>
            <a:endParaRPr lang="cs-CZ" altLang="cs-CZ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203" name="Picture 11" descr="VÃ½sledek obrÃ¡zku pro djer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0215"/>
            <a:ext cx="4467205" cy="29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1121</Words>
  <Application>Microsoft Office PowerPoint</Application>
  <PresentationFormat>Předvádění na obrazovce (4:3)</PresentationFormat>
  <Paragraphs>192</Paragraphs>
  <Slides>67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sady Office</vt:lpstr>
      <vt:lpstr>Regiony Afriky</vt:lpstr>
      <vt:lpstr>Úkoly</vt:lpstr>
      <vt:lpstr>Severní (arabská) Afrika</vt:lpstr>
      <vt:lpstr>Vymezení severní Afriky</vt:lpstr>
      <vt:lpstr>Obyvatelstvo severní Afriky</vt:lpstr>
      <vt:lpstr>Hospodářství severní Afriky</vt:lpstr>
      <vt:lpstr>Egypt</vt:lpstr>
      <vt:lpstr>Libye</vt:lpstr>
      <vt:lpstr>Tunisko</vt:lpstr>
      <vt:lpstr>Koloseum El-dzem vystavěné Římany</vt:lpstr>
      <vt:lpstr>Troglodyt – berberské domy pod zemí (Hvězdné války)</vt:lpstr>
      <vt:lpstr>Alžírsko</vt:lpstr>
      <vt:lpstr>Maroko - království </vt:lpstr>
      <vt:lpstr>Ait Ben Haddou – město s hliněnými domy ze 17. století</vt:lpstr>
      <vt:lpstr>Trh s kohoutky v Maroku</vt:lpstr>
      <vt:lpstr>Rybář na pobřeží Atlantiku v Casablance</vt:lpstr>
      <vt:lpstr>Mešita (muslimský kostel) v Casablance</vt:lpstr>
      <vt:lpstr>Vlakové nádraží v Marakéši</vt:lpstr>
      <vt:lpstr>Marocká vesnice</vt:lpstr>
      <vt:lpstr>Nejvyšší hora Atlasu Džabal Tubkal 4165 m.n.m.</vt:lpstr>
      <vt:lpstr>Marocké děti v pohoří Atlas</vt:lpstr>
      <vt:lpstr>Škola v Maroku</vt:lpstr>
      <vt:lpstr>Pobřeží Atlantiku v Maroku</vt:lpstr>
      <vt:lpstr>V Maroku se jezdí hlavně na motorce</vt:lpstr>
      <vt:lpstr>Na pláži se v Maroku hraje fotbal</vt:lpstr>
      <vt:lpstr>Tanger – město u Gibraltarského průlivu</vt:lpstr>
      <vt:lpstr>Gibraltarský průliv – na obzoru Evropa</vt:lpstr>
      <vt:lpstr>Súdán</vt:lpstr>
      <vt:lpstr>Soutok Modrého a Bílého Nilu v Chartúmu</vt:lpstr>
      <vt:lpstr>Ropná naleziště v Súdánu a v Jižním Súdánu – ropovod do Port Sudanu</vt:lpstr>
      <vt:lpstr>Konflikt v Dárfúru</vt:lpstr>
      <vt:lpstr>Núbijské pyramidy v Meroe</vt:lpstr>
      <vt:lpstr>Západní Afrika</vt:lpstr>
      <vt:lpstr>Prezentace aplikace PowerPoint</vt:lpstr>
      <vt:lpstr>Sahel</vt:lpstr>
      <vt:lpstr>Problematické je nadměrné spásání trávy dobytkem a následná desertifikace</vt:lpstr>
      <vt:lpstr>Mali</vt:lpstr>
      <vt:lpstr>Timbuktu – památku UNESCO najdi v atlase, kde leží</vt:lpstr>
      <vt:lpstr>Tuarégové</vt:lpstr>
      <vt:lpstr>Nigérie</vt:lpstr>
      <vt:lpstr>Trh v Lagosu</vt:lpstr>
      <vt:lpstr>Nemoci </vt:lpstr>
      <vt:lpstr>Střední Afrika</vt:lpstr>
      <vt:lpstr>Prezentace aplikace PowerPoint</vt:lpstr>
      <vt:lpstr>Demokratická republika Kongo</vt:lpstr>
      <vt:lpstr>Národní park Virunga</vt:lpstr>
      <vt:lpstr>Pygmejové</vt:lpstr>
      <vt:lpstr>Východní Afrika</vt:lpstr>
      <vt:lpstr>Prezentace aplikace PowerPoint</vt:lpstr>
      <vt:lpstr>Etiopie</vt:lpstr>
      <vt:lpstr>Kenenisa Bekele WR 10 km 26:17                    5 km 12:37</vt:lpstr>
      <vt:lpstr>Almaz Ayanaová WR 10 km 29:17</vt:lpstr>
      <vt:lpstr>Tiruneš Dibabaová WR 5 km 14:11</vt:lpstr>
      <vt:lpstr>Genzebe Dibabaová WR 1500 m 3:50</vt:lpstr>
      <vt:lpstr>Haile Gebrselassie WR 20 km 56:26</vt:lpstr>
      <vt:lpstr>Keňa</vt:lpstr>
      <vt:lpstr>Daniel Komen WR 3 km  7:20</vt:lpstr>
      <vt:lpstr>Eliud Kipchoge WR maraton 2:01:39</vt:lpstr>
      <vt:lpstr>David Rudisha WR 800 m 1:40</vt:lpstr>
      <vt:lpstr>Fauna východoafrických savan</vt:lpstr>
      <vt:lpstr>Ostrov Zanzibar patří Tanzánií </vt:lpstr>
      <vt:lpstr>Jižní Afrika</vt:lpstr>
      <vt:lpstr>Prezentace aplikace PowerPoint</vt:lpstr>
      <vt:lpstr>Křováci a Hotentoti používají mlaskavý jazyk</vt:lpstr>
      <vt:lpstr>Jihoafrická republika</vt:lpstr>
      <vt:lpstr>Apartheid</vt:lpstr>
      <vt:lpstr>Afrika - opakování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Severní Afrika</dc:title>
  <dc:creator>David Mánek</dc:creator>
  <dc:description>Dostupné z Metodického portálu www.rvp.cz, ISSN: 1802-4785, financovaného z ESF a státního rozpočtu ČR. Provozováno Výzkumným ústavem pedagogickým v Praze.</dc:description>
  <cp:lastModifiedBy>Horyna Roman</cp:lastModifiedBy>
  <cp:revision>74</cp:revision>
  <dcterms:created xsi:type="dcterms:W3CDTF">2010-07-14T14:19:43Z</dcterms:created>
  <dcterms:modified xsi:type="dcterms:W3CDTF">2019-05-07T15:43:00Z</dcterms:modified>
</cp:coreProperties>
</file>