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5"/>
  </p:sldMasterIdLst>
  <p:notesMasterIdLst>
    <p:notesMasterId r:id="rId28"/>
  </p:notesMasterIdLst>
  <p:sldIdLst>
    <p:sldId id="256" r:id="rId6"/>
    <p:sldId id="257" r:id="rId7"/>
    <p:sldId id="316" r:id="rId8"/>
    <p:sldId id="271" r:id="rId9"/>
    <p:sldId id="320" r:id="rId10"/>
    <p:sldId id="321" r:id="rId11"/>
    <p:sldId id="259" r:id="rId12"/>
    <p:sldId id="323" r:id="rId13"/>
    <p:sldId id="282" r:id="rId14"/>
    <p:sldId id="304" r:id="rId15"/>
    <p:sldId id="292" r:id="rId16"/>
    <p:sldId id="305" r:id="rId17"/>
    <p:sldId id="268" r:id="rId18"/>
    <p:sldId id="308" r:id="rId19"/>
    <p:sldId id="294" r:id="rId20"/>
    <p:sldId id="296" r:id="rId21"/>
    <p:sldId id="297" r:id="rId22"/>
    <p:sldId id="318" r:id="rId23"/>
    <p:sldId id="313" r:id="rId24"/>
    <p:sldId id="291" r:id="rId25"/>
    <p:sldId id="314" r:id="rId26"/>
    <p:sldId id="309" r:id="rId27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40C"/>
    <a:srgbClr val="A7A7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4" autoAdjust="0"/>
    <p:restoredTop sz="94361" autoAdjust="0"/>
  </p:normalViewPr>
  <p:slideViewPr>
    <p:cSldViewPr>
      <p:cViewPr varScale="1">
        <p:scale>
          <a:sx n="109" d="100"/>
          <a:sy n="109" d="100"/>
        </p:scale>
        <p:origin x="17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9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3912" y="-7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A65FCEC-D4C9-47FE-86F2-70A996DFB5F3}" type="datetimeFigureOut">
              <a:rPr lang="cs-CZ"/>
              <a:pPr>
                <a:defRPr/>
              </a:pPr>
              <a:t>22.09.2020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7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DFF6B62-AE15-4214-B9DC-55BC829975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9224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D7FE442-8546-4054-8B37-FC3412DEFDA4}" type="slidenum">
              <a:rPr lang="cs-CZ" smtClean="0"/>
              <a:pPr>
                <a:defRPr/>
              </a:pPr>
              <a:t>2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895311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FF6B62-AE15-4214-B9DC-55BC829975CF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875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FF6B62-AE15-4214-B9DC-55BC829975CF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860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FF6B62-AE15-4214-B9DC-55BC829975CF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935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FF6B62-AE15-4214-B9DC-55BC829975CF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9322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 sz="240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cs-CZ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cs-CZ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cs typeface="+mn-cs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cs-CZ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cs typeface="+mn-cs"/>
                </a:endParaRPr>
              </a:p>
            </p:txBody>
          </p:sp>
        </p:grpSp>
      </p:grpSp>
      <p:sp>
        <p:nvSpPr>
          <p:cNvPr id="6452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D8F21-790B-4B35-87A6-1E19410EB1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45BA2-7588-475E-B88F-A4A9E9E853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1C37E-6A32-4F82-987D-2460315126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7772400" cy="21891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D2E3E-E4E2-42B2-877E-322338C5DA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357188" indent="-357188">
              <a:defRPr/>
            </a:lvl2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CED2-CFD3-443C-A19F-BBF3E44A99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6C9F2-86C5-40EA-8DF3-32B570D022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96A6A-01A5-4439-B9A0-8A3503F769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3387B-F71E-48AB-96BC-93F3437445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CCC78-065F-46C7-A367-118F5C0611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71177-6C27-4180-AE97-6ABE6C63EC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9B723-F49D-4DC5-90FE-BC3EBAA44A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F63AE-A418-4AA5-BC96-F6989D38EC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6349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 sz="240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6349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cs-CZ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6349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>
                  <a:cs typeface="+mn-cs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34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34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34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+mn-cs"/>
              </a:defRPr>
            </a:lvl1pPr>
          </a:lstStyle>
          <a:p>
            <a:pPr>
              <a:defRPr/>
            </a:pPr>
            <a:fld id="{ABBA33B9-20E9-46ED-AF8A-F372744C5B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350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Relationship Id="rId4" Type="http://schemas.openxmlformats.org/officeDocument/2006/relationships/hyperlink" Target="https://www.zkola.cz/ii-a-dalsi-kola-prijimaciho-rizeni-na-ss-ve-zlinskem-kraji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.xml"/><Relationship Id="rId6" Type="http://schemas.openxmlformats.org/officeDocument/2006/relationships/hyperlink" Target="http://www.msmt.cz/" TargetMode="External"/><Relationship Id="rId5" Type="http://schemas.openxmlformats.org/officeDocument/2006/relationships/hyperlink" Target="http://www.burzaskol.cz/" TargetMode="External"/><Relationship Id="rId4" Type="http://schemas.openxmlformats.org/officeDocument/2006/relationships/hyperlink" Target="http://www.zkola.cz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zkola.cz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557338"/>
            <a:ext cx="8425755" cy="1655638"/>
          </a:xfrm>
        </p:spPr>
        <p:txBody>
          <a:bodyPr/>
          <a:lstStyle/>
          <a:p>
            <a:pPr algn="ctr" eaLnBrk="1" hangingPunct="1">
              <a:defRPr/>
            </a:pPr>
            <a:endParaRPr lang="cs-CZ" sz="32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buNone/>
              <a:defRPr/>
            </a:pPr>
            <a:r>
              <a:rPr lang="cs-CZ" sz="32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PŘIJÍMACÍ ŘÍZENÍ PRO ŠKOLNÍ ROK </a:t>
            </a:r>
            <a:r>
              <a:rPr lang="cs-CZ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2021/2022</a:t>
            </a:r>
          </a:p>
          <a:p>
            <a:pPr algn="ctr" eaLnBrk="1" hangingPunct="1">
              <a:buNone/>
              <a:defRPr/>
            </a:pPr>
            <a:endParaRPr lang="cs-CZ" sz="32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ctr" eaLnBrk="1" hangingPunct="1">
              <a:buNone/>
              <a:defRPr/>
            </a:pPr>
            <a:endParaRPr lang="cs-CZ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ctr" eaLnBrk="1" hangingPunct="1">
              <a:buNone/>
              <a:defRPr/>
            </a:pPr>
            <a:endParaRPr lang="cs-CZ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ctr" eaLnBrk="1" hangingPunct="1">
              <a:buNone/>
              <a:defRPr/>
            </a:pPr>
            <a:endParaRPr lang="cs-CZ" sz="32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 algn="ctr" eaLnBrk="1" hangingPunct="1">
              <a:buNone/>
              <a:defRPr/>
            </a:pPr>
            <a:r>
              <a:rPr lang="cs-CZ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/>
            </a:r>
            <a:br>
              <a:rPr lang="cs-CZ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</a:br>
            <a:endParaRPr lang="cs-CZ" sz="32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pic>
        <p:nvPicPr>
          <p:cNvPr id="3075" name="Picture 7" descr="Logo-ZK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08625" y="404813"/>
            <a:ext cx="3159125" cy="1008062"/>
          </a:xfrm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95536" y="3717032"/>
            <a:ext cx="792088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endParaRPr lang="cs-CZ" sz="3200" b="1" dirty="0">
              <a:effectLst>
                <a:outerShdw blurRad="38100" dist="38100" dir="2700000" algn="tl">
                  <a:srgbClr val="FFFFFF"/>
                </a:outerShdw>
              </a:effectLst>
              <a:cs typeface="+mn-cs"/>
            </a:endParaRPr>
          </a:p>
          <a:p>
            <a:pPr algn="ctr">
              <a:defRPr/>
            </a:pPr>
            <a:r>
              <a:rPr lang="cs-CZ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Informace </a:t>
            </a:r>
            <a:r>
              <a:rPr lang="cs-CZ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pro výchovné poradce ZŠ</a:t>
            </a:r>
            <a:endParaRPr lang="cs-CZ" sz="3200" b="1" dirty="0">
              <a:effectLst>
                <a:outerShdw blurRad="38100" dist="38100" dir="2700000" algn="tl">
                  <a:srgbClr val="FFFFFF"/>
                </a:outerShdw>
              </a:effectLst>
              <a:cs typeface="+mn-cs"/>
            </a:endParaRPr>
          </a:p>
          <a:p>
            <a:pPr>
              <a:defRPr/>
            </a:pPr>
            <a:endParaRPr lang="cs-CZ" b="1" dirty="0">
              <a:effectLst>
                <a:outerShdw blurRad="38100" dist="38100" dir="2700000" algn="tl">
                  <a:srgbClr val="FFFFFF"/>
                </a:outerShdw>
              </a:effectLst>
              <a:cs typeface="+mn-cs"/>
            </a:endParaRPr>
          </a:p>
          <a:p>
            <a:pPr>
              <a:defRPr/>
            </a:pPr>
            <a:r>
              <a:rPr lang="cs-CZ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	</a:t>
            </a:r>
            <a:endParaRPr lang="cs-CZ" sz="2400" dirty="0" smtClean="0">
              <a:effectLst>
                <a:outerShdw blurRad="38100" dist="38100" dir="2700000" algn="tl">
                  <a:srgbClr val="FFFFFF"/>
                </a:outerShdw>
              </a:effectLst>
              <a:cs typeface="+mn-cs"/>
            </a:endParaRPr>
          </a:p>
          <a:p>
            <a:pPr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		</a:t>
            </a:r>
            <a:endParaRPr lang="cs-CZ" sz="2400" dirty="0">
              <a:effectLst>
                <a:outerShdw blurRad="38100" dist="38100" dir="2700000" algn="tl">
                  <a:srgbClr val="FFFFFF"/>
                </a:outerShdw>
              </a:effectLst>
              <a:cs typeface="+mn-cs"/>
            </a:endParaRPr>
          </a:p>
          <a:p>
            <a:pPr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	</a:t>
            </a:r>
            <a:r>
              <a:rPr lang="cs-CZ" sz="2400" dirty="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	</a:t>
            </a:r>
            <a:endParaRPr lang="cs-CZ" sz="2400" dirty="0" smtClean="0">
              <a:effectLst>
                <a:outerShdw blurRad="38100" dist="38100" dir="2700000" algn="tl">
                  <a:srgbClr val="FFFFFF"/>
                </a:outerShdw>
              </a:effectLst>
              <a:cs typeface="+mn-cs"/>
            </a:endParaRPr>
          </a:p>
          <a:p>
            <a:pPr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  </a:t>
            </a:r>
          </a:p>
          <a:p>
            <a:pPr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  </a:t>
            </a:r>
            <a:endParaRPr lang="cs-CZ" sz="2400" dirty="0" smtClean="0">
              <a:effectLst>
                <a:outerShdw blurRad="38100" dist="38100" dir="2700000" algn="tl">
                  <a:srgbClr val="FFFFFF"/>
                </a:outerShdw>
              </a:effectLst>
              <a:cs typeface="+mn-cs"/>
            </a:endParaRPr>
          </a:p>
          <a:p>
            <a:pPr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		</a:t>
            </a:r>
          </a:p>
          <a:p>
            <a:pPr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		</a:t>
            </a:r>
            <a:r>
              <a:rPr lang="cs-CZ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/>
            </a:r>
            <a:br>
              <a:rPr lang="cs-CZ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</a:br>
            <a:endParaRPr lang="cs-CZ" dirty="0">
              <a:effectLst>
                <a:outerShdw blurRad="38100" dist="38100" dir="2700000" algn="tl">
                  <a:srgbClr val="FFFFFF"/>
                </a:outerShdw>
              </a:effectLst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 descr="Logo-ZK"/>
          <p:cNvPicPr>
            <a:picLocks noGrp="1" noChangeAspect="1" noChangeArrowheads="1"/>
          </p:cNvPicPr>
          <p:nvPr>
            <p:ph type="title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80063" y="333375"/>
            <a:ext cx="3097212" cy="1011238"/>
          </a:xfrm>
        </p:spPr>
      </p:pic>
      <p:sp>
        <p:nvSpPr>
          <p:cNvPr id="1741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611560" y="333375"/>
            <a:ext cx="5112568" cy="935038"/>
          </a:xfrm>
        </p:spPr>
        <p:txBody>
          <a:bodyPr/>
          <a:lstStyle/>
          <a:p>
            <a:pPr eaLnBrk="1" hangingPunct="1">
              <a:buNone/>
            </a:pPr>
            <a:r>
              <a:rPr lang="cs-CZ" sz="2400" b="1" dirty="0"/>
              <a:t>Organizace přijímacích </a:t>
            </a:r>
            <a:endParaRPr lang="cs-CZ" sz="2400" b="1" dirty="0" smtClean="0"/>
          </a:p>
          <a:p>
            <a:pPr eaLnBrk="1" hangingPunct="1">
              <a:buNone/>
            </a:pPr>
            <a:r>
              <a:rPr lang="cs-CZ" sz="2400" b="1" dirty="0" smtClean="0"/>
              <a:t>zkoušek § </a:t>
            </a:r>
            <a:r>
              <a:rPr lang="cs-CZ" sz="2400" b="1" dirty="0"/>
              <a:t>60c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611560" y="1484784"/>
            <a:ext cx="8345289" cy="4968552"/>
          </a:xfrm>
        </p:spPr>
        <p:txBody>
          <a:bodyPr/>
          <a:lstStyle/>
          <a:p>
            <a:pPr lvl="0">
              <a:buNone/>
            </a:pPr>
            <a:r>
              <a:rPr lang="cs-CZ" sz="2200" dirty="0" smtClean="0"/>
              <a:t> </a:t>
            </a:r>
          </a:p>
          <a:p>
            <a:pPr marL="0" lvl="0" indent="0">
              <a:buNone/>
            </a:pPr>
            <a:r>
              <a:rPr lang="cs-CZ" sz="2200" b="1" u="sng" dirty="0" smtClean="0"/>
              <a:t>Pokud se uchazeč k přijímací zkoušce nedostaví</a:t>
            </a:r>
            <a:r>
              <a:rPr lang="cs-CZ" sz="2200" b="1" dirty="0" smtClean="0"/>
              <a:t>:</a:t>
            </a:r>
          </a:p>
          <a:p>
            <a:pPr lvl="0">
              <a:buFont typeface="Wingdings" pitchFamily="2" charset="2"/>
              <a:buChar char="q"/>
            </a:pPr>
            <a:endParaRPr lang="cs-CZ" sz="2200" dirty="0" smtClean="0"/>
          </a:p>
          <a:p>
            <a:pPr lvl="2">
              <a:buFont typeface="Wingdings" pitchFamily="2" charset="2"/>
              <a:buChar char="q"/>
            </a:pPr>
            <a:r>
              <a:rPr lang="cs-CZ" sz="2200" dirty="0" smtClean="0"/>
              <a:t>jen vážné důvody (např. zdravotní);</a:t>
            </a:r>
          </a:p>
          <a:p>
            <a:pPr lvl="2">
              <a:buFont typeface="Wingdings" pitchFamily="2" charset="2"/>
              <a:buChar char="q"/>
            </a:pPr>
            <a:r>
              <a:rPr lang="cs-CZ" sz="2200" dirty="0" smtClean="0"/>
              <a:t>písemná omluva do 3 dnů řediteli dané školy;</a:t>
            </a:r>
          </a:p>
          <a:p>
            <a:pPr marL="914400" lvl="2" indent="0">
              <a:buNone/>
            </a:pPr>
            <a:endParaRPr lang="cs-CZ" sz="2200" dirty="0" smtClean="0"/>
          </a:p>
          <a:p>
            <a:pPr lvl="2">
              <a:buFont typeface="Wingdings" pitchFamily="2" charset="2"/>
              <a:buChar char="q"/>
            </a:pPr>
            <a:r>
              <a:rPr lang="cs-CZ" sz="2200" b="1" u="sng" dirty="0" smtClean="0"/>
              <a:t>náhradní termín JPZ </a:t>
            </a:r>
            <a:r>
              <a:rPr lang="cs-CZ" sz="2200" dirty="0" smtClean="0"/>
              <a:t>stanovilo MŠMT:</a:t>
            </a:r>
          </a:p>
          <a:p>
            <a:pPr marL="914400" lvl="2" indent="0">
              <a:buNone/>
            </a:pPr>
            <a:r>
              <a:rPr lang="cs-CZ" sz="2200" dirty="0" smtClean="0"/>
              <a:t>   1</a:t>
            </a:r>
            <a:r>
              <a:rPr lang="cs-CZ" sz="2200" dirty="0"/>
              <a:t>. termín</a:t>
            </a:r>
            <a:r>
              <a:rPr lang="cs-CZ" sz="2200" dirty="0" smtClean="0"/>
              <a:t>: </a:t>
            </a:r>
            <a:r>
              <a:rPr lang="cs-CZ" sz="2200" b="1" dirty="0" smtClean="0">
                <a:solidFill>
                  <a:srgbClr val="0070C0"/>
                </a:solidFill>
              </a:rPr>
              <a:t>12. května 2021</a:t>
            </a:r>
            <a:r>
              <a:rPr lang="cs-CZ" sz="2200" b="1" dirty="0" smtClean="0"/>
              <a:t>;</a:t>
            </a:r>
            <a:endParaRPr lang="cs-CZ" sz="2200" b="1" dirty="0"/>
          </a:p>
          <a:p>
            <a:pPr marL="0" indent="0">
              <a:buNone/>
            </a:pPr>
            <a:r>
              <a:rPr lang="cs-CZ" sz="2200" dirty="0"/>
              <a:t>            </a:t>
            </a:r>
            <a:r>
              <a:rPr lang="cs-CZ" sz="2200" dirty="0" smtClean="0"/>
              <a:t>   2</a:t>
            </a:r>
            <a:r>
              <a:rPr lang="cs-CZ" sz="2200" dirty="0"/>
              <a:t>. termín: </a:t>
            </a:r>
            <a:r>
              <a:rPr lang="cs-CZ" sz="2200" b="1" dirty="0" smtClean="0">
                <a:solidFill>
                  <a:srgbClr val="0070C0"/>
                </a:solidFill>
              </a:rPr>
              <a:t>13. </a:t>
            </a:r>
            <a:r>
              <a:rPr lang="cs-CZ" sz="2200" b="1" dirty="0">
                <a:solidFill>
                  <a:srgbClr val="0070C0"/>
                </a:solidFill>
              </a:rPr>
              <a:t>května </a:t>
            </a:r>
            <a:r>
              <a:rPr lang="cs-CZ" sz="2200" b="1" dirty="0" smtClean="0">
                <a:solidFill>
                  <a:srgbClr val="0070C0"/>
                </a:solidFill>
              </a:rPr>
              <a:t>2021</a:t>
            </a:r>
            <a:r>
              <a:rPr lang="cs-CZ" sz="2200" b="1" dirty="0" smtClean="0"/>
              <a:t>.</a:t>
            </a:r>
          </a:p>
          <a:p>
            <a:pPr marL="0" indent="0">
              <a:buNone/>
            </a:pPr>
            <a:endParaRPr lang="cs-CZ" sz="2200" b="1" dirty="0" smtClean="0">
              <a:solidFill>
                <a:srgbClr val="FF0000"/>
              </a:solidFill>
            </a:endParaRPr>
          </a:p>
          <a:p>
            <a:pPr lvl="2">
              <a:buFont typeface="Wingdings" pitchFamily="2" charset="2"/>
              <a:buChar char="q"/>
            </a:pPr>
            <a:r>
              <a:rPr lang="cs-CZ" sz="2200" b="1" u="sng" dirty="0"/>
              <a:t>náhradní termín </a:t>
            </a:r>
            <a:r>
              <a:rPr lang="cs-CZ" sz="2200" b="1" u="sng" dirty="0" smtClean="0"/>
              <a:t>ŠPZ a TZ</a:t>
            </a:r>
            <a:r>
              <a:rPr lang="cs-CZ" sz="2200" b="1" dirty="0" smtClean="0"/>
              <a:t> </a:t>
            </a:r>
            <a:r>
              <a:rPr lang="cs-CZ" sz="2200" dirty="0" smtClean="0"/>
              <a:t>stanoví ředitel školy.</a:t>
            </a:r>
            <a:endParaRPr lang="cs-CZ" sz="2200" dirty="0"/>
          </a:p>
          <a:p>
            <a:pPr lvl="2">
              <a:buFont typeface="Wingdings" pitchFamily="2" charset="2"/>
              <a:buChar char="q"/>
            </a:pPr>
            <a:endParaRPr lang="cs-CZ" sz="2200" dirty="0" smtClean="0"/>
          </a:p>
          <a:p>
            <a:endParaRPr lang="cs-CZ" sz="2200" b="1" dirty="0" smtClean="0"/>
          </a:p>
          <a:p>
            <a:pPr algn="just" eaLnBrk="1" hangingPunct="1">
              <a:buSzPct val="75000"/>
              <a:buNone/>
            </a:pPr>
            <a:endParaRPr lang="cs-CZ" sz="2200" b="1" dirty="0" smtClean="0">
              <a:solidFill>
                <a:srgbClr val="FF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293096"/>
            <a:ext cx="8064500" cy="1441227"/>
          </a:xfrm>
        </p:spPr>
        <p:txBody>
          <a:bodyPr/>
          <a:lstStyle/>
          <a:p>
            <a:pPr eaLnBrk="1" hangingPunct="1"/>
            <a:r>
              <a:rPr lang="cs-CZ" sz="1800" dirty="0" smtClean="0">
                <a:latin typeface="Teuton Normal CE" pitchFamily="2" charset="0"/>
              </a:rPr>
              <a:t/>
            </a:r>
            <a:br>
              <a:rPr lang="cs-CZ" sz="1800" dirty="0" smtClean="0">
                <a:latin typeface="Teuton Normal CE" pitchFamily="2" charset="0"/>
              </a:rPr>
            </a:b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>
              <a:latin typeface="Teuton Normal CE" pitchFamily="2" charset="0"/>
            </a:endParaRPr>
          </a:p>
        </p:txBody>
      </p:sp>
      <p:pic>
        <p:nvPicPr>
          <p:cNvPr id="3" name="Picture 7" descr="Logo-Z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084888" y="404813"/>
            <a:ext cx="2644775" cy="863600"/>
          </a:xfrm>
          <a:prstGeom prst="rect">
            <a:avLst/>
          </a:prstGeom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331640" y="2604221"/>
            <a:ext cx="712879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2200" b="0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755576" y="1484784"/>
            <a:ext cx="8064896" cy="593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 smtClean="0"/>
              <a:t>V jednotlivých kolech PŘ hodnotí ředitel školy uchazeče podle:</a:t>
            </a:r>
          </a:p>
          <a:p>
            <a:pPr marL="342900" lvl="0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cs-CZ" sz="2000" u="sng" dirty="0"/>
              <a:t>h</a:t>
            </a:r>
            <a:r>
              <a:rPr lang="cs-CZ" sz="2000" u="sng" dirty="0" smtClean="0"/>
              <a:t>odnocení </a:t>
            </a:r>
            <a:r>
              <a:rPr lang="cs-CZ" sz="2000" u="sng" dirty="0"/>
              <a:t>na vysvědčeních </a:t>
            </a:r>
            <a:r>
              <a:rPr lang="cs-CZ" sz="2000" dirty="0"/>
              <a:t>z předcházejícího </a:t>
            </a:r>
            <a:r>
              <a:rPr lang="cs-CZ" sz="2000" dirty="0" smtClean="0"/>
              <a:t>vzdělávání; </a:t>
            </a:r>
            <a:endParaRPr lang="cs-CZ" sz="2000" dirty="0"/>
          </a:p>
          <a:p>
            <a:pPr marL="342900" lvl="0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cs-CZ" sz="2000" u="sng" dirty="0" smtClean="0">
                <a:solidFill>
                  <a:srgbClr val="00040C"/>
                </a:solidFill>
              </a:rPr>
              <a:t>výsledků </a:t>
            </a:r>
            <a:r>
              <a:rPr lang="cs-CZ" sz="2000" u="sng" dirty="0">
                <a:solidFill>
                  <a:srgbClr val="00040C"/>
                </a:solidFill>
              </a:rPr>
              <a:t>jednotné zkoušky</a:t>
            </a:r>
            <a:r>
              <a:rPr lang="cs-CZ" sz="2000" dirty="0">
                <a:solidFill>
                  <a:srgbClr val="00040C"/>
                </a:solidFill>
              </a:rPr>
              <a:t>,</a:t>
            </a:r>
            <a:r>
              <a:rPr lang="cs-CZ" sz="2000" dirty="0">
                <a:solidFill>
                  <a:srgbClr val="0070C0"/>
                </a:solidFill>
              </a:rPr>
              <a:t> </a:t>
            </a:r>
            <a:r>
              <a:rPr lang="cs-CZ" sz="2000" dirty="0"/>
              <a:t>pokud je součástí přijímacího řízení </a:t>
            </a:r>
            <a:r>
              <a:rPr lang="cs-CZ" sz="2000" dirty="0" smtClean="0"/>
              <a:t>-výsledky </a:t>
            </a:r>
            <a:r>
              <a:rPr lang="cs-CZ" sz="2000" dirty="0"/>
              <a:t>zpřístupněny Centrem do 28. dubna </a:t>
            </a:r>
            <a:r>
              <a:rPr lang="cs-CZ" sz="2000" dirty="0" smtClean="0"/>
              <a:t>- </a:t>
            </a:r>
            <a:r>
              <a:rPr lang="cs-CZ" sz="2000" b="1" dirty="0" smtClean="0"/>
              <a:t>JPZ se podílí na </a:t>
            </a:r>
            <a:r>
              <a:rPr lang="cs-CZ" sz="2000" b="1" dirty="0"/>
              <a:t>celkovém hodnocení </a:t>
            </a:r>
            <a:r>
              <a:rPr lang="cs-CZ" sz="2000" b="1" dirty="0" smtClean="0"/>
              <a:t>nejméně 60%, GSP </a:t>
            </a:r>
            <a:r>
              <a:rPr lang="cs-CZ" sz="2000" b="1" dirty="0"/>
              <a:t>40</a:t>
            </a:r>
            <a:r>
              <a:rPr lang="cs-CZ" sz="2000" b="1" dirty="0" smtClean="0"/>
              <a:t>%</a:t>
            </a:r>
            <a:endParaRPr lang="cs-CZ" sz="2000" dirty="0" smtClean="0"/>
          </a:p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cs-CZ" sz="2000" b="1" dirty="0">
                <a:solidFill>
                  <a:srgbClr val="00040C"/>
                </a:solidFill>
              </a:rPr>
              <a:t> </a:t>
            </a:r>
            <a:r>
              <a:rPr lang="cs-CZ" sz="2000" b="1" dirty="0" smtClean="0">
                <a:solidFill>
                  <a:srgbClr val="00040C"/>
                </a:solidFill>
              </a:rPr>
              <a:t>    </a:t>
            </a:r>
            <a:r>
              <a:rPr lang="cs-CZ" sz="2000" dirty="0" smtClean="0">
                <a:solidFill>
                  <a:srgbClr val="00040C"/>
                </a:solidFill>
              </a:rPr>
              <a:t>(do celkového hodnocení se započítává lepší výsledek testů);</a:t>
            </a:r>
            <a:endParaRPr lang="cs-CZ" sz="2000" dirty="0">
              <a:solidFill>
                <a:srgbClr val="00040C"/>
              </a:solidFill>
            </a:endParaRPr>
          </a:p>
          <a:p>
            <a:pPr marL="342900" lvl="0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cs-CZ" sz="2000" u="sng" dirty="0" smtClean="0">
                <a:solidFill>
                  <a:srgbClr val="00040C"/>
                </a:solidFill>
              </a:rPr>
              <a:t>výsledků </a:t>
            </a:r>
            <a:r>
              <a:rPr lang="cs-CZ" sz="2000" u="sng" dirty="0"/>
              <a:t>školní přijímací zkoušky</a:t>
            </a:r>
            <a:r>
              <a:rPr lang="cs-CZ" sz="2000" dirty="0">
                <a:solidFill>
                  <a:srgbClr val="00040C"/>
                </a:solidFill>
              </a:rPr>
              <a:t>, je-li </a:t>
            </a:r>
            <a:r>
              <a:rPr lang="cs-CZ" sz="2000" dirty="0" smtClean="0">
                <a:solidFill>
                  <a:srgbClr val="00040C"/>
                </a:solidFill>
              </a:rPr>
              <a:t>stanovena; </a:t>
            </a:r>
          </a:p>
          <a:p>
            <a:pPr marL="342900" lvl="0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cs-CZ" sz="2000" dirty="0">
                <a:solidFill>
                  <a:srgbClr val="00040C"/>
                </a:solidFill>
              </a:rPr>
              <a:t>p</a:t>
            </a:r>
            <a:r>
              <a:rPr lang="cs-CZ" sz="2000" dirty="0" smtClean="0">
                <a:solidFill>
                  <a:srgbClr val="00040C"/>
                </a:solidFill>
              </a:rPr>
              <a:t>řípadně </a:t>
            </a:r>
            <a:r>
              <a:rPr lang="cs-CZ" sz="2000" dirty="0">
                <a:solidFill>
                  <a:srgbClr val="00040C"/>
                </a:solidFill>
              </a:rPr>
              <a:t>podle </a:t>
            </a:r>
            <a:r>
              <a:rPr lang="cs-CZ" sz="2000" u="sng" dirty="0">
                <a:solidFill>
                  <a:srgbClr val="00040C"/>
                </a:solidFill>
              </a:rPr>
              <a:t>dalších skutečností</a:t>
            </a:r>
            <a:r>
              <a:rPr lang="cs-CZ" sz="2000" dirty="0">
                <a:solidFill>
                  <a:srgbClr val="00040C"/>
                </a:solidFill>
              </a:rPr>
              <a:t>, které osvědčují vhodné schopnosti, vědomosti a zájmy </a:t>
            </a:r>
            <a:r>
              <a:rPr lang="cs-CZ" sz="2000" dirty="0" smtClean="0">
                <a:solidFill>
                  <a:srgbClr val="00040C"/>
                </a:solidFill>
              </a:rPr>
              <a:t>uchazeče.</a:t>
            </a:r>
            <a:endParaRPr lang="cs-CZ" sz="2000" dirty="0">
              <a:solidFill>
                <a:srgbClr val="00040C"/>
              </a:solidFill>
            </a:endParaRPr>
          </a:p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cs-CZ" sz="2000" dirty="0" smtClean="0">
                <a:solidFill>
                  <a:srgbClr val="FF0000"/>
                </a:solidFill>
              </a:rPr>
              <a:t>V souvislosti s § 5 odst. 7 vyhlášky č. </a:t>
            </a:r>
            <a:r>
              <a:rPr lang="cs-CZ" sz="2000" dirty="0" smtClean="0">
                <a:solidFill>
                  <a:srgbClr val="FF0000"/>
                </a:solidFill>
              </a:rPr>
              <a:t>233, </a:t>
            </a:r>
            <a:r>
              <a:rPr lang="cs-CZ" sz="2000" dirty="0" smtClean="0">
                <a:solidFill>
                  <a:srgbClr val="FF0000"/>
                </a:solidFill>
              </a:rPr>
              <a:t>o některých zvláštních pravidlech pro vzdělávání v souvislosti s mimořádnými opatřeními při epidemii koronaviru SARS </a:t>
            </a:r>
            <a:r>
              <a:rPr lang="cs-CZ" sz="2000" dirty="0" smtClean="0">
                <a:solidFill>
                  <a:srgbClr val="FF0000"/>
                </a:solidFill>
              </a:rPr>
              <a:t>CoV</a:t>
            </a:r>
            <a:r>
              <a:rPr lang="cs-CZ" sz="2000" dirty="0">
                <a:solidFill>
                  <a:srgbClr val="FF0000"/>
                </a:solidFill>
              </a:rPr>
              <a:t>-</a:t>
            </a:r>
            <a:r>
              <a:rPr lang="cs-CZ" sz="2000" dirty="0" smtClean="0">
                <a:solidFill>
                  <a:srgbClr val="FF0000"/>
                </a:solidFill>
              </a:rPr>
              <a:t>2</a:t>
            </a:r>
            <a:r>
              <a:rPr lang="cs-CZ" sz="2000" dirty="0" smtClean="0">
                <a:solidFill>
                  <a:srgbClr val="FF0000"/>
                </a:solidFill>
              </a:rPr>
              <a:t>, v přijímacím řízení nelze hodnotit hodnocení na vysvědčení za druhé pololetí školního roku 2019/2020.</a:t>
            </a:r>
          </a:p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cs-CZ" sz="2000" dirty="0" smtClean="0">
                <a:solidFill>
                  <a:srgbClr val="00040C"/>
                </a:solidFill>
              </a:rPr>
              <a:t>Ředitel </a:t>
            </a:r>
            <a:r>
              <a:rPr lang="cs-CZ" sz="2000" u="sng" dirty="0">
                <a:solidFill>
                  <a:srgbClr val="00040C"/>
                </a:solidFill>
              </a:rPr>
              <a:t>může</a:t>
            </a:r>
            <a:r>
              <a:rPr lang="cs-CZ" sz="2000" dirty="0">
                <a:solidFill>
                  <a:srgbClr val="00040C"/>
                </a:solidFill>
              </a:rPr>
              <a:t> stanovit </a:t>
            </a:r>
            <a:r>
              <a:rPr lang="cs-CZ" sz="2000" b="1" dirty="0">
                <a:solidFill>
                  <a:srgbClr val="00040C"/>
                </a:solidFill>
              </a:rPr>
              <a:t>hranici úspěšnosti </a:t>
            </a:r>
            <a:r>
              <a:rPr lang="cs-CZ" sz="2000" dirty="0"/>
              <a:t>v jednotné </a:t>
            </a:r>
            <a:r>
              <a:rPr lang="cs-CZ" sz="2000" dirty="0" smtClean="0"/>
              <a:t> nebo školní přijímací zkoušce </a:t>
            </a:r>
            <a:r>
              <a:rPr lang="cs-CZ" sz="2000" dirty="0"/>
              <a:t>jako nezbytnou podmínku pro </a:t>
            </a:r>
            <a:r>
              <a:rPr lang="cs-CZ" sz="2000" dirty="0" smtClean="0"/>
              <a:t>přijetí. </a:t>
            </a:r>
            <a:endParaRPr lang="cs-CZ" sz="2000" dirty="0"/>
          </a:p>
          <a:p>
            <a:endParaRPr lang="cs-CZ" sz="2200" b="1" dirty="0" smtClean="0"/>
          </a:p>
          <a:p>
            <a:pPr marL="1257300" lvl="2" indent="-3429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q"/>
            </a:pPr>
            <a:endParaRPr lang="cs-CZ" sz="2200" dirty="0" smtClean="0">
              <a:latin typeface="+mn-lt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1560" y="260649"/>
            <a:ext cx="5472608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cs-CZ" sz="2400" b="1" dirty="0" smtClean="0">
                <a:latin typeface="+mn-lt"/>
                <a:cs typeface="+mn-cs"/>
              </a:rPr>
              <a:t>Hodnocení výsledků </a:t>
            </a: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cs-CZ" sz="2400" b="1" dirty="0" smtClean="0">
                <a:latin typeface="+mn-lt"/>
                <a:cs typeface="+mn-cs"/>
              </a:rPr>
              <a:t>přijímacího řízení § 60d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276872"/>
            <a:ext cx="8064500" cy="3457451"/>
          </a:xfrm>
        </p:spPr>
        <p:txBody>
          <a:bodyPr/>
          <a:lstStyle/>
          <a:p>
            <a:pPr algn="ctr"/>
            <a:r>
              <a:rPr lang="cs-CZ" sz="1800" dirty="0" smtClean="0">
                <a:latin typeface="Teuton Normal CE" pitchFamily="2" charset="0"/>
              </a:rPr>
              <a:t/>
            </a:r>
            <a:br>
              <a:rPr lang="cs-CZ" sz="1800" dirty="0" smtClean="0">
                <a:latin typeface="Teuton Normal CE" pitchFamily="2" charset="0"/>
              </a:rPr>
            </a:br>
            <a:endParaRPr lang="cs-CZ" sz="3200" dirty="0">
              <a:latin typeface="Teuton Normal CE" pitchFamily="2" charset="0"/>
            </a:endParaRPr>
          </a:p>
        </p:txBody>
      </p:sp>
      <p:pic>
        <p:nvPicPr>
          <p:cNvPr id="3" name="Picture 7" descr="Logo-Z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084888" y="404813"/>
            <a:ext cx="2644775" cy="863600"/>
          </a:xfrm>
          <a:prstGeom prst="rect">
            <a:avLst/>
          </a:prstGeom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611560" y="1292395"/>
            <a:ext cx="8496944" cy="5306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SzPct val="90000"/>
              <a:tabLst/>
            </a:pPr>
            <a:endParaRPr kumimoji="0" lang="cs-CZ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R="0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SzPct val="90000"/>
              <a:tabLst/>
            </a:pPr>
            <a:r>
              <a:rPr kumimoji="0" lang="cs-CZ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Ukončení hodnocení, oznámení </a:t>
            </a:r>
            <a:r>
              <a:rPr lang="cs-CZ" sz="2200" b="1" dirty="0"/>
              <a:t>zveřejněním seznamu přijatých</a:t>
            </a:r>
            <a:r>
              <a:rPr lang="cs-CZ" sz="2200" b="1" dirty="0">
                <a:solidFill>
                  <a:srgbClr val="00B0F0"/>
                </a:solidFill>
              </a:rPr>
              <a:t> </a:t>
            </a:r>
            <a:r>
              <a:rPr lang="cs-CZ" sz="2200" dirty="0"/>
              <a:t>uchazečů (ve škole + internet </a:t>
            </a:r>
            <a:r>
              <a:rPr lang="cs-CZ" sz="2200" dirty="0" smtClean="0"/>
              <a:t>- </a:t>
            </a:r>
            <a:r>
              <a:rPr lang="cs-CZ" sz="2200" dirty="0"/>
              <a:t>min. 15 dnů) a </a:t>
            </a:r>
            <a:r>
              <a:rPr lang="cs-CZ" sz="2200" b="1" dirty="0"/>
              <a:t>nepřijatým</a:t>
            </a:r>
            <a:r>
              <a:rPr lang="cs-CZ" sz="2200" b="1" dirty="0">
                <a:solidFill>
                  <a:srgbClr val="00B0F0"/>
                </a:solidFill>
              </a:rPr>
              <a:t> </a:t>
            </a:r>
            <a:r>
              <a:rPr lang="cs-CZ" sz="2200" b="1" dirty="0"/>
              <a:t>uchazečům</a:t>
            </a:r>
            <a:r>
              <a:rPr lang="cs-CZ" sz="2200" dirty="0">
                <a:solidFill>
                  <a:srgbClr val="00B0F0"/>
                </a:solidFill>
              </a:rPr>
              <a:t> </a:t>
            </a:r>
            <a:r>
              <a:rPr lang="cs-CZ" sz="2200" dirty="0"/>
              <a:t>se </a:t>
            </a:r>
            <a:r>
              <a:rPr lang="cs-CZ" sz="2200" dirty="0" smtClean="0"/>
              <a:t>zasílá </a:t>
            </a:r>
            <a:r>
              <a:rPr lang="cs-CZ" sz="2200" b="1" dirty="0"/>
              <a:t>rozhodnutí o nepřijetí</a:t>
            </a:r>
            <a:r>
              <a:rPr lang="cs-CZ" sz="2200" b="1" dirty="0" smtClean="0"/>
              <a:t>.</a:t>
            </a:r>
          </a:p>
          <a:p>
            <a:pPr marR="0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SzPct val="90000"/>
              <a:tabLst/>
            </a:pPr>
            <a:endParaRPr kumimoji="0" lang="cs-CZ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342900" marR="0" indent="-342900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q"/>
              <a:tabLst/>
            </a:pPr>
            <a:r>
              <a:rPr lang="cs-CZ" sz="2200" u="sng" dirty="0" smtClean="0">
                <a:solidFill>
                  <a:srgbClr val="00040C"/>
                </a:solidFill>
                <a:latin typeface="+mn-lt"/>
                <a:cs typeface="+mn-cs"/>
              </a:rPr>
              <a:t>Obory s MZ</a:t>
            </a:r>
            <a:r>
              <a:rPr lang="cs-CZ" sz="2200" dirty="0" smtClean="0">
                <a:solidFill>
                  <a:srgbClr val="00040C"/>
                </a:solidFill>
                <a:latin typeface="+mn-lt"/>
                <a:cs typeface="+mn-cs"/>
              </a:rPr>
              <a:t>: ředitel ukončí hodnocení </a:t>
            </a:r>
            <a:r>
              <a:rPr lang="cs-CZ" sz="2200" b="1" dirty="0" smtClean="0">
                <a:latin typeface="+mn-lt"/>
                <a:cs typeface="+mn-cs"/>
              </a:rPr>
              <a:t>do </a:t>
            </a:r>
            <a:r>
              <a:rPr lang="cs-CZ" sz="2200" b="1" dirty="0">
                <a:latin typeface="+mn-lt"/>
                <a:cs typeface="+mn-cs"/>
              </a:rPr>
              <a:t>2</a:t>
            </a:r>
            <a:r>
              <a:rPr lang="cs-CZ" sz="2200" b="1" dirty="0" smtClean="0">
                <a:latin typeface="+mn-lt"/>
                <a:cs typeface="+mn-cs"/>
              </a:rPr>
              <a:t> </a:t>
            </a:r>
            <a:r>
              <a:rPr lang="cs-CZ" sz="2200" b="1" dirty="0">
                <a:latin typeface="+mn-lt"/>
                <a:cs typeface="+mn-cs"/>
              </a:rPr>
              <a:t>pracovních </a:t>
            </a:r>
            <a:r>
              <a:rPr lang="cs-CZ" sz="2200" b="1" dirty="0" smtClean="0">
                <a:latin typeface="+mn-lt"/>
                <a:cs typeface="+mn-cs"/>
              </a:rPr>
              <a:t>dnů</a:t>
            </a:r>
            <a:r>
              <a:rPr lang="cs-CZ" sz="2200" b="1" dirty="0">
                <a:latin typeface="+mn-lt"/>
                <a:cs typeface="+mn-cs"/>
              </a:rPr>
              <a:t> </a:t>
            </a:r>
            <a:r>
              <a:rPr lang="cs-CZ" sz="2200" b="1" dirty="0" smtClean="0">
                <a:latin typeface="+mn-lt"/>
                <a:cs typeface="+mn-cs"/>
              </a:rPr>
              <a:t>po zpřístupnění Centrem</a:t>
            </a:r>
            <a:r>
              <a:rPr lang="cs-CZ" sz="2200" dirty="0" smtClean="0">
                <a:latin typeface="+mn-lt"/>
                <a:cs typeface="+mn-cs"/>
              </a:rPr>
              <a:t>, Centrum zpřístupní hodnocení nejpozději </a:t>
            </a:r>
            <a:r>
              <a:rPr lang="cs-CZ" sz="2200" b="1" dirty="0" smtClean="0">
                <a:latin typeface="+mn-lt"/>
                <a:cs typeface="+mn-cs"/>
              </a:rPr>
              <a:t>do 28. dubna</a:t>
            </a:r>
            <a:r>
              <a:rPr lang="cs-CZ" sz="2200" dirty="0">
                <a:latin typeface="+mn-lt"/>
                <a:cs typeface="+mn-cs"/>
              </a:rPr>
              <a:t>.</a:t>
            </a:r>
            <a:endParaRPr lang="cs-CZ" sz="2200" b="1" dirty="0" smtClean="0">
              <a:latin typeface="+mn-lt"/>
              <a:cs typeface="+mn-cs"/>
            </a:endParaRPr>
          </a:p>
          <a:p>
            <a:pPr marL="342900" marR="0" indent="-342900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q"/>
              <a:tabLst/>
            </a:pPr>
            <a:r>
              <a:rPr lang="cs-CZ" sz="2200" u="sng" dirty="0">
                <a:latin typeface="+mn-lt"/>
                <a:cs typeface="+mn-cs"/>
              </a:rPr>
              <a:t>Ostatní </a:t>
            </a:r>
            <a:r>
              <a:rPr lang="cs-CZ" sz="2200" u="sng" dirty="0" smtClean="0">
                <a:latin typeface="+mn-lt"/>
                <a:cs typeface="+mn-cs"/>
              </a:rPr>
              <a:t>obory</a:t>
            </a:r>
            <a:r>
              <a:rPr lang="cs-CZ" sz="2200" dirty="0" smtClean="0">
                <a:latin typeface="+mn-lt"/>
                <a:cs typeface="+mn-cs"/>
              </a:rPr>
              <a:t>: </a:t>
            </a:r>
            <a:r>
              <a:rPr lang="cs-CZ" sz="2200" b="1" dirty="0" smtClean="0">
                <a:latin typeface="+mn-lt"/>
                <a:cs typeface="+mn-cs"/>
              </a:rPr>
              <a:t>do 2 pracovních dnů </a:t>
            </a:r>
            <a:r>
              <a:rPr lang="cs-CZ" sz="2200" dirty="0" smtClean="0">
                <a:latin typeface="+mn-lt"/>
                <a:cs typeface="+mn-cs"/>
              </a:rPr>
              <a:t>po dni konání přijímací zkoušky.</a:t>
            </a:r>
          </a:p>
          <a:p>
            <a:pPr marL="342900" marR="0" indent="-342900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q"/>
              <a:tabLst/>
            </a:pPr>
            <a:r>
              <a:rPr lang="cs-CZ" sz="2200" dirty="0" smtClean="0">
                <a:latin typeface="+mn-lt"/>
                <a:cs typeface="+mn-cs"/>
              </a:rPr>
              <a:t>Pokud se jednotná ani školní přijímací zkouška </a:t>
            </a:r>
            <a:r>
              <a:rPr lang="cs-CZ" sz="2200" u="sng" dirty="0" smtClean="0">
                <a:latin typeface="+mn-lt"/>
                <a:cs typeface="+mn-cs"/>
              </a:rPr>
              <a:t>nekoná</a:t>
            </a:r>
            <a:r>
              <a:rPr lang="cs-CZ" sz="2200" dirty="0" smtClean="0">
                <a:latin typeface="+mn-lt"/>
                <a:cs typeface="+mn-cs"/>
              </a:rPr>
              <a:t>, zveřejní ředitel výsledky od 22. dubna - 30. dubna. </a:t>
            </a:r>
            <a:endParaRPr lang="cs-CZ" sz="2200" dirty="0">
              <a:latin typeface="+mn-lt"/>
              <a:cs typeface="+mn-cs"/>
            </a:endParaRPr>
          </a:p>
          <a:p>
            <a:pPr marL="342900" marR="0" indent="-342900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q"/>
              <a:tabLst/>
            </a:pPr>
            <a:endParaRPr lang="cs-CZ" sz="2200" dirty="0">
              <a:latin typeface="+mn-lt"/>
              <a:cs typeface="+mn-cs"/>
            </a:endParaRPr>
          </a:p>
          <a:p>
            <a:pPr marR="0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SzPct val="90000"/>
              <a:tabLst/>
            </a:pPr>
            <a:endParaRPr lang="cs-CZ" sz="2200" b="1" dirty="0" smtClean="0">
              <a:solidFill>
                <a:srgbClr val="00B0F0"/>
              </a:solidFill>
              <a:latin typeface="+mn-lt"/>
              <a:cs typeface="+mn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187624" y="404664"/>
            <a:ext cx="3384376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89013" lvl="2" indent="-361950" eaLnBrk="1" hangingPunct="1">
              <a:lnSpc>
                <a:spcPct val="90000"/>
              </a:lnSpc>
              <a:buSzPct val="75000"/>
              <a:buNone/>
            </a:pPr>
            <a:endParaRPr lang="cs-CZ" sz="2200" dirty="0" smtClean="0">
              <a:solidFill>
                <a:schemeClr val="accent2"/>
              </a:solidFill>
            </a:endParaRPr>
          </a:p>
          <a:p>
            <a:pPr marL="989013" lvl="2" indent="-361950" eaLnBrk="1" hangingPunct="1">
              <a:lnSpc>
                <a:spcPct val="90000"/>
              </a:lnSpc>
              <a:buSzPct val="75000"/>
              <a:buNone/>
            </a:pPr>
            <a:endParaRPr lang="cs-CZ" sz="2200" dirty="0" smtClean="0"/>
          </a:p>
        </p:txBody>
      </p:sp>
      <p:sp>
        <p:nvSpPr>
          <p:cNvPr id="7" name="Obdélník 6"/>
          <p:cNvSpPr/>
          <p:nvPr/>
        </p:nvSpPr>
        <p:spPr>
          <a:xfrm>
            <a:off x="611560" y="404665"/>
            <a:ext cx="5544616" cy="904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cs-CZ" sz="2400" b="1" dirty="0" smtClean="0"/>
              <a:t>Rozhodnutí o přijetí </a:t>
            </a: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cs-CZ" sz="2400" b="1" dirty="0" smtClean="0"/>
              <a:t>a doručování rozhodnutí § 60e</a:t>
            </a:r>
            <a:endParaRPr lang="cs-CZ" sz="2400" b="1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 descr="Logo-ZK"/>
          <p:cNvPicPr>
            <a:picLocks noGrp="1" noChangeAspect="1" noChangeArrowheads="1"/>
          </p:cNvPicPr>
          <p:nvPr>
            <p:ph type="title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80063" y="333375"/>
            <a:ext cx="3097212" cy="1011238"/>
          </a:xfrm>
        </p:spPr>
      </p:pic>
      <p:sp>
        <p:nvSpPr>
          <p:cNvPr id="1741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611560" y="476671"/>
            <a:ext cx="5112568" cy="791741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400" b="1" dirty="0" smtClean="0"/>
              <a:t>Další kola přijímacího řízení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b="1" dirty="0" smtClean="0"/>
              <a:t>§ 60f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539552" y="1916832"/>
            <a:ext cx="8604447" cy="4824536"/>
          </a:xfrm>
        </p:spPr>
        <p:txBody>
          <a:bodyPr/>
          <a:lstStyle/>
          <a:p>
            <a:pPr>
              <a:buNone/>
            </a:pPr>
            <a:endParaRPr lang="cs-CZ" sz="2200" dirty="0" smtClean="0"/>
          </a:p>
          <a:p>
            <a:pPr lvl="0" algn="just">
              <a:buFont typeface="Wingdings" pitchFamily="2" charset="2"/>
              <a:buChar char="q"/>
            </a:pPr>
            <a:r>
              <a:rPr lang="cs-CZ" sz="2200" kern="1200" dirty="0" smtClean="0"/>
              <a:t>Počty volných míst oznamuje ředitel střední školy KÚ, poté jsou</a:t>
            </a:r>
          </a:p>
          <a:p>
            <a:pPr marL="0" lvl="0" indent="0" algn="just">
              <a:buNone/>
            </a:pPr>
            <a:r>
              <a:rPr lang="cs-CZ" sz="2200" kern="1200" dirty="0"/>
              <a:t> </a:t>
            </a:r>
            <a:r>
              <a:rPr lang="cs-CZ" sz="2200" kern="1200" dirty="0" smtClean="0"/>
              <a:t>    informace zveřejňovány na </a:t>
            </a:r>
            <a:r>
              <a:rPr lang="cs-CZ" sz="2200" kern="1200" dirty="0" smtClean="0">
                <a:hlinkClick r:id="rId4"/>
              </a:rPr>
              <a:t>www.zkola.cz</a:t>
            </a:r>
            <a:endParaRPr lang="cs-CZ" sz="2200" kern="1200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2200" kern="1200" dirty="0" smtClean="0"/>
              <a:t>V rámci hodnocení výsledků </a:t>
            </a:r>
            <a:r>
              <a:rPr lang="cs-CZ" sz="2200" b="1" u="sng" kern="1200" dirty="0" smtClean="0"/>
              <a:t>může</a:t>
            </a:r>
            <a:r>
              <a:rPr lang="cs-CZ" sz="2200" b="1" kern="1200" dirty="0" smtClean="0"/>
              <a:t> ředitel zohlednit výsledky jednotné zkoušky </a:t>
            </a:r>
            <a:r>
              <a:rPr lang="cs-CZ" sz="2200" kern="1200" dirty="0" smtClean="0">
                <a:solidFill>
                  <a:srgbClr val="00040C"/>
                </a:solidFill>
              </a:rPr>
              <a:t>(a určí náhradní </a:t>
            </a:r>
            <a:r>
              <a:rPr lang="cs-CZ" sz="2200" kern="1200" dirty="0" smtClean="0"/>
              <a:t>způsob hodnocení pro uchazeče, kteří JPZ nekonali).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cs-CZ" sz="2200" kern="1200" dirty="0" smtClean="0"/>
              <a:t> Školní přijímací zkouška (pokud je stanovena) se koná nejdříve</a:t>
            </a:r>
          </a:p>
          <a:p>
            <a:pPr marL="0" lvl="0" indent="0" algn="just">
              <a:buNone/>
            </a:pPr>
            <a:r>
              <a:rPr lang="cs-CZ" sz="2200" kern="1200" dirty="0" smtClean="0">
                <a:solidFill>
                  <a:srgbClr val="FF0000"/>
                </a:solidFill>
              </a:rPr>
              <a:t>     </a:t>
            </a:r>
            <a:r>
              <a:rPr lang="cs-CZ" sz="2200" b="1" kern="1200" dirty="0" smtClean="0"/>
              <a:t>14 dní </a:t>
            </a:r>
            <a:r>
              <a:rPr lang="cs-CZ" sz="2200" kern="1200" dirty="0" smtClean="0"/>
              <a:t>po vyhlášení dalšího kola.</a:t>
            </a: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cs-CZ" sz="2200" kern="1200" dirty="0" smtClean="0"/>
              <a:t> Pozvánka se zasílá nejpozději </a:t>
            </a:r>
            <a:r>
              <a:rPr lang="cs-CZ" sz="2200" b="1" kern="1200" dirty="0" smtClean="0"/>
              <a:t>7 pracovních dnů </a:t>
            </a:r>
            <a:r>
              <a:rPr lang="cs-CZ" sz="2200" kern="1200" dirty="0" smtClean="0"/>
              <a:t>před      </a:t>
            </a:r>
          </a:p>
          <a:p>
            <a:pPr marL="0" lvl="0" indent="0" algn="just">
              <a:buNone/>
            </a:pPr>
            <a:r>
              <a:rPr lang="cs-CZ" sz="2200" kern="1200" dirty="0"/>
              <a:t> </a:t>
            </a:r>
            <a:r>
              <a:rPr lang="cs-CZ" sz="2200" kern="1200" dirty="0" smtClean="0"/>
              <a:t>    termínem konání přijímací zkoušky.</a:t>
            </a:r>
          </a:p>
          <a:p>
            <a:pPr marL="0" lvl="0" indent="0">
              <a:buNone/>
            </a:pPr>
            <a:endParaRPr lang="cs-CZ" sz="2200" kern="1200" dirty="0" smtClean="0"/>
          </a:p>
          <a:p>
            <a:pPr lvl="0">
              <a:buNone/>
            </a:pPr>
            <a:endParaRPr lang="cs-CZ" sz="2200" kern="1200" dirty="0" smtClean="0"/>
          </a:p>
          <a:p>
            <a:endParaRPr lang="cs-CZ" sz="2200" dirty="0" smtClean="0"/>
          </a:p>
          <a:p>
            <a:pPr algn="just" eaLnBrk="1" hangingPunct="1">
              <a:buSzPct val="75000"/>
              <a:buNone/>
            </a:pPr>
            <a:endParaRPr lang="cs-CZ" sz="2200" b="1" dirty="0" smtClean="0">
              <a:solidFill>
                <a:srgbClr val="FF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3203848" y="3501008"/>
            <a:ext cx="165618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364542"/>
            <a:ext cx="8003232" cy="944141"/>
          </a:xfrm>
        </p:spPr>
        <p:txBody>
          <a:bodyPr/>
          <a:lstStyle/>
          <a:p>
            <a:r>
              <a:rPr lang="cs-CZ" sz="2400" b="1" kern="120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Odvolání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628800"/>
            <a:ext cx="8046095" cy="5112568"/>
          </a:xfrm>
        </p:spPr>
        <p:txBody>
          <a:bodyPr/>
          <a:lstStyle/>
          <a:p>
            <a:pPr marL="0" lvl="0" indent="0">
              <a:spcBef>
                <a:spcPts val="328"/>
              </a:spcBef>
              <a:buNone/>
            </a:pPr>
            <a:endParaRPr lang="cs-CZ" sz="2200" dirty="0" smtClean="0"/>
          </a:p>
          <a:p>
            <a:pPr marL="0" lvl="0" indent="0" algn="just">
              <a:buNone/>
            </a:pPr>
            <a:r>
              <a:rPr lang="cs-CZ" sz="2200" b="1" dirty="0"/>
              <a:t>Odvolání</a:t>
            </a:r>
            <a:r>
              <a:rPr lang="cs-CZ" sz="2200" dirty="0"/>
              <a:t> se podává písemně </a:t>
            </a:r>
            <a:r>
              <a:rPr lang="cs-CZ" sz="2200" b="1" dirty="0"/>
              <a:t>u příslušné střední školy</a:t>
            </a:r>
            <a:r>
              <a:rPr lang="cs-CZ" sz="2200" dirty="0"/>
              <a:t>.    </a:t>
            </a:r>
          </a:p>
          <a:p>
            <a:pPr marL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cs-CZ" sz="2200" dirty="0"/>
              <a:t>ve lhůtě </a:t>
            </a:r>
            <a:r>
              <a:rPr lang="cs-CZ" sz="2200" b="1" u="sng" dirty="0"/>
              <a:t>do 3 pracovních dnů od doručení rozhodnutí</a:t>
            </a:r>
          </a:p>
          <a:p>
            <a:pPr marL="0" lvl="0" indent="0">
              <a:buNone/>
            </a:pPr>
            <a:endParaRPr lang="cs-CZ" sz="2200" dirty="0"/>
          </a:p>
          <a:p>
            <a:pPr marL="0" lvl="0" indent="0">
              <a:buNone/>
            </a:pPr>
            <a:endParaRPr lang="cs-CZ" sz="2200" dirty="0" smtClean="0"/>
          </a:p>
          <a:p>
            <a:pPr marL="0" lvl="0" indent="0">
              <a:spcBef>
                <a:spcPts val="0"/>
              </a:spcBef>
              <a:buNone/>
            </a:pPr>
            <a:r>
              <a:rPr lang="cs-CZ" sz="2200" dirty="0" smtClean="0"/>
              <a:t>		</a:t>
            </a:r>
            <a:r>
              <a:rPr lang="cs-CZ" sz="2200" dirty="0"/>
              <a:t> </a:t>
            </a:r>
            <a:r>
              <a:rPr lang="cs-CZ" sz="2200" dirty="0" smtClean="0"/>
              <a:t>           Ředitel		</a:t>
            </a:r>
          </a:p>
          <a:p>
            <a:pPr>
              <a:buNone/>
            </a:pPr>
            <a:endParaRPr lang="cs-CZ" sz="2200" u="sng" dirty="0" smtClean="0"/>
          </a:p>
          <a:p>
            <a:pPr>
              <a:buNone/>
            </a:pPr>
            <a:r>
              <a:rPr lang="cs-CZ" sz="2200" dirty="0" smtClean="0"/>
              <a:t>     </a:t>
            </a:r>
            <a:r>
              <a:rPr lang="cs-CZ" sz="2200" u="sng" dirty="0" smtClean="0"/>
              <a:t>Autoremedura</a:t>
            </a:r>
            <a:r>
              <a:rPr lang="cs-CZ" sz="2200" dirty="0"/>
              <a:t>	 </a:t>
            </a:r>
            <a:r>
              <a:rPr lang="cs-CZ" sz="2200" dirty="0" smtClean="0"/>
              <a:t>                 </a:t>
            </a:r>
            <a:r>
              <a:rPr lang="cs-CZ" sz="2200" u="sng" dirty="0" smtClean="0"/>
              <a:t>postoupí </a:t>
            </a:r>
            <a:r>
              <a:rPr lang="cs-CZ" sz="2200" u="sng" dirty="0"/>
              <a:t>celý spis </a:t>
            </a:r>
            <a:r>
              <a:rPr lang="cs-CZ" sz="2200" u="sng" dirty="0" smtClean="0"/>
              <a:t>KÚ</a:t>
            </a:r>
          </a:p>
          <a:p>
            <a:pPr>
              <a:buNone/>
            </a:pPr>
            <a:r>
              <a:rPr lang="cs-CZ" sz="2200" b="1" dirty="0" smtClean="0">
                <a:solidFill>
                  <a:srgbClr val="00B0F0"/>
                </a:solidFill>
              </a:rPr>
              <a:t>	</a:t>
            </a:r>
            <a:r>
              <a:rPr lang="cs-CZ" sz="2200" b="1" dirty="0" smtClean="0"/>
              <a:t>(§ </a:t>
            </a:r>
            <a:r>
              <a:rPr lang="cs-CZ" sz="2200" b="1" dirty="0"/>
              <a:t>183 odst. </a:t>
            </a:r>
            <a:r>
              <a:rPr lang="cs-CZ" sz="2200" b="1" dirty="0" smtClean="0"/>
              <a:t>3</a:t>
            </a:r>
            <a:r>
              <a:rPr lang="cs-CZ" sz="2200" b="1" dirty="0" smtClean="0">
                <a:solidFill>
                  <a:srgbClr val="00B0F0"/>
                </a:solidFill>
              </a:rPr>
              <a:t>	</a:t>
            </a:r>
            <a:r>
              <a:rPr lang="cs-CZ" sz="2200" b="1" dirty="0">
                <a:solidFill>
                  <a:srgbClr val="00B0F0"/>
                </a:solidFill>
              </a:rPr>
              <a:t>	</a:t>
            </a:r>
            <a:r>
              <a:rPr lang="cs-CZ" sz="2200" b="1" dirty="0" smtClean="0">
                <a:solidFill>
                  <a:srgbClr val="00B0F0"/>
                </a:solidFill>
              </a:rPr>
              <a:t>      </a:t>
            </a:r>
            <a:r>
              <a:rPr lang="cs-CZ" sz="2200" u="sng" dirty="0" smtClean="0"/>
              <a:t>(30 </a:t>
            </a:r>
            <a:r>
              <a:rPr lang="cs-CZ" sz="2200" u="sng" dirty="0"/>
              <a:t>dnů</a:t>
            </a:r>
            <a:r>
              <a:rPr lang="cs-CZ" sz="2200" u="sng" dirty="0" smtClean="0"/>
              <a:t>)</a:t>
            </a:r>
          </a:p>
          <a:p>
            <a:pPr>
              <a:buNone/>
            </a:pPr>
            <a:r>
              <a:rPr lang="cs-CZ" sz="2200" b="1" dirty="0" smtClean="0">
                <a:solidFill>
                  <a:srgbClr val="00B0F0"/>
                </a:solidFill>
              </a:rPr>
              <a:t>	</a:t>
            </a:r>
            <a:r>
              <a:rPr lang="cs-CZ" sz="2200" b="1" dirty="0" smtClean="0"/>
              <a:t>školského zákona a</a:t>
            </a:r>
          </a:p>
          <a:p>
            <a:pPr>
              <a:spcAft>
                <a:spcPts val="1200"/>
              </a:spcAft>
              <a:buNone/>
            </a:pPr>
            <a:r>
              <a:rPr lang="cs-CZ" sz="2200" b="1" dirty="0"/>
              <a:t> </a:t>
            </a:r>
            <a:r>
              <a:rPr lang="cs-CZ" sz="2200" b="1" dirty="0" smtClean="0"/>
              <a:t>    § 87 správního řádu)</a:t>
            </a:r>
            <a:endParaRPr lang="cs-CZ" sz="22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sz="2200" dirty="0"/>
              <a:t> </a:t>
            </a:r>
            <a:r>
              <a:rPr lang="cs-CZ" sz="2200" dirty="0" smtClean="0"/>
              <a:t>Platí pro školy </a:t>
            </a:r>
            <a:r>
              <a:rPr lang="cs-CZ" sz="2200" b="1" dirty="0" smtClean="0"/>
              <a:t>všech zřizovatelů</a:t>
            </a:r>
            <a:r>
              <a:rPr lang="cs-CZ" sz="2200" dirty="0" smtClean="0"/>
              <a:t>.</a:t>
            </a:r>
            <a:endParaRPr lang="cs-CZ" sz="2200" dirty="0"/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Picture 7" descr="Logo-Z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084888" y="404813"/>
            <a:ext cx="2644775" cy="863600"/>
          </a:xfrm>
          <a:prstGeom prst="rect">
            <a:avLst/>
          </a:prstGeom>
        </p:spPr>
      </p:pic>
      <p:cxnSp>
        <p:nvCxnSpPr>
          <p:cNvPr id="6" name="Přímá spojnice se šipkou 5"/>
          <p:cNvCxnSpPr/>
          <p:nvPr/>
        </p:nvCxnSpPr>
        <p:spPr>
          <a:xfrm flipH="1">
            <a:off x="3203848" y="3933056"/>
            <a:ext cx="79208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3995936" y="3933056"/>
            <a:ext cx="64807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67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3" y="1484784"/>
            <a:ext cx="7991475" cy="4968552"/>
          </a:xfrm>
        </p:spPr>
        <p:txBody>
          <a:bodyPr/>
          <a:lstStyle/>
          <a:p>
            <a:pPr algn="just">
              <a:buNone/>
            </a:pPr>
            <a:endParaRPr lang="cs-CZ" sz="2200" dirty="0" smtClean="0"/>
          </a:p>
          <a:p>
            <a:pPr marL="0" lvl="0" indent="0" algn="just">
              <a:buNone/>
            </a:pPr>
            <a:r>
              <a:rPr lang="cs-CZ" sz="2200" u="sng" dirty="0" smtClean="0"/>
              <a:t>K čemu slouží zápisový lístek:</a:t>
            </a:r>
          </a:p>
          <a:p>
            <a:pPr algn="just">
              <a:buFont typeface="Wingdings" pitchFamily="2" charset="2"/>
              <a:buChar char="q"/>
            </a:pPr>
            <a:r>
              <a:rPr lang="cs-CZ" sz="2200" dirty="0" smtClean="0"/>
              <a:t>Zápisový lístek slouží</a:t>
            </a:r>
            <a:r>
              <a:rPr lang="cs-CZ" sz="2200" i="1" dirty="0" smtClean="0"/>
              <a:t> </a:t>
            </a:r>
            <a:r>
              <a:rPr lang="cs-CZ" sz="2200" dirty="0" smtClean="0"/>
              <a:t>k potvrzení úmyslu uchazeče stát se   žákem příslušného oboru vzdělání na dané střední škole.</a:t>
            </a:r>
          </a:p>
          <a:p>
            <a:pPr algn="just">
              <a:buFont typeface="Wingdings" pitchFamily="2" charset="2"/>
              <a:buChar char="q"/>
            </a:pPr>
            <a:endParaRPr lang="cs-CZ" sz="2200" dirty="0" smtClean="0"/>
          </a:p>
          <a:p>
            <a:pPr algn="just">
              <a:buFont typeface="Wingdings" pitchFamily="2" charset="2"/>
              <a:buChar char="q"/>
            </a:pPr>
            <a:r>
              <a:rPr lang="cs-CZ" sz="2200" dirty="0" smtClean="0"/>
              <a:t>Každý uchazeč o vzdělání ve střední škole obdrží </a:t>
            </a:r>
            <a:r>
              <a:rPr lang="cs-CZ" sz="2200" b="1" u="sng" dirty="0" smtClean="0"/>
              <a:t>jeden zápisový lístek</a:t>
            </a:r>
            <a:r>
              <a:rPr lang="cs-CZ" sz="2200" u="sng" dirty="0" smtClean="0"/>
              <a:t>.</a:t>
            </a:r>
          </a:p>
          <a:p>
            <a:pPr marL="0" indent="0" algn="just">
              <a:buNone/>
            </a:pPr>
            <a:endParaRPr lang="cs-CZ" sz="2200" dirty="0" smtClean="0"/>
          </a:p>
          <a:p>
            <a:pPr marL="0" lvl="0" indent="0" algn="just">
              <a:buNone/>
            </a:pPr>
            <a:r>
              <a:rPr lang="cs-CZ" sz="2200" u="sng" dirty="0" smtClean="0"/>
              <a:t>Povinnost odevzdat zápisový lístek se vztahuje</a:t>
            </a:r>
            <a:r>
              <a:rPr lang="cs-CZ" sz="2200" u="sng" dirty="0" smtClean="0">
                <a:solidFill>
                  <a:schemeClr val="accent4"/>
                </a:solidFill>
              </a:rPr>
              <a:t>:</a:t>
            </a:r>
            <a:endParaRPr lang="cs-CZ" sz="2200" u="sng" dirty="0" smtClean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r>
              <a:rPr lang="cs-CZ" sz="2200" b="1" dirty="0" smtClean="0"/>
              <a:t>Pouze</a:t>
            </a:r>
            <a:r>
              <a:rPr lang="cs-CZ" sz="2200" dirty="0" smtClean="0"/>
              <a:t> na uchazeče o </a:t>
            </a:r>
            <a:r>
              <a:rPr lang="cs-CZ" sz="2200" b="1" dirty="0" smtClean="0"/>
              <a:t>denní formu studia</a:t>
            </a:r>
            <a:endParaRPr lang="cs-CZ" sz="2200" dirty="0" smtClean="0"/>
          </a:p>
          <a:p>
            <a:pPr marL="0" indent="0" algn="just">
              <a:buNone/>
            </a:pPr>
            <a:r>
              <a:rPr lang="cs-CZ" sz="2200" dirty="0" smtClean="0"/>
              <a:t>(nevztahuje se - NS, ZKMZ, ZKVL, OFV a přijímání do vyššího ročníku podle § 63 a § 18 ŠZ).</a:t>
            </a:r>
            <a:endParaRPr lang="cs-CZ" dirty="0"/>
          </a:p>
        </p:txBody>
      </p:sp>
      <p:pic>
        <p:nvPicPr>
          <p:cNvPr id="4" name="Picture 7" descr="Logo-Z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084888" y="404813"/>
            <a:ext cx="2644775" cy="86360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611560" y="404813"/>
            <a:ext cx="4032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Zápisový lístek § 60g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628800"/>
            <a:ext cx="7991475" cy="4464422"/>
          </a:xfrm>
        </p:spPr>
        <p:txBody>
          <a:bodyPr/>
          <a:lstStyle/>
          <a:p>
            <a:pPr lvl="0" algn="just">
              <a:buNone/>
            </a:pPr>
            <a:r>
              <a:rPr lang="cs-CZ" sz="2200" b="1" u="sng" dirty="0" smtClean="0"/>
              <a:t>Kde uchazeč obdrží zápisový lístek:</a:t>
            </a:r>
            <a:r>
              <a:rPr lang="cs-CZ" sz="2200" b="1" i="1" u="sng" dirty="0" smtClean="0"/>
              <a:t> </a:t>
            </a:r>
          </a:p>
          <a:p>
            <a:pPr lvl="0" algn="just">
              <a:buNone/>
            </a:pPr>
            <a:endParaRPr lang="cs-CZ" sz="2200" dirty="0" smtClean="0"/>
          </a:p>
          <a:p>
            <a:pPr algn="just">
              <a:buFont typeface="Wingdings" pitchFamily="2" charset="2"/>
              <a:buChar char="q"/>
            </a:pPr>
            <a:r>
              <a:rPr lang="cs-CZ" sz="2200" dirty="0" smtClean="0"/>
              <a:t>Uchazeč, který </a:t>
            </a:r>
            <a:r>
              <a:rPr lang="cs-CZ" sz="2200" u="sng" dirty="0"/>
              <a:t>je žákem ZŠ</a:t>
            </a:r>
            <a:r>
              <a:rPr lang="cs-CZ" sz="2200" dirty="0" smtClean="0"/>
              <a:t>, obdrží zápisový lístek </a:t>
            </a:r>
            <a:r>
              <a:rPr lang="cs-CZ" sz="2200" u="sng" dirty="0"/>
              <a:t>na této základní škole</a:t>
            </a:r>
            <a:r>
              <a:rPr lang="cs-CZ" sz="2200" dirty="0" smtClean="0"/>
              <a:t> (do 15. března).</a:t>
            </a:r>
          </a:p>
          <a:p>
            <a:pPr marL="0" indent="0" algn="just">
              <a:buNone/>
            </a:pPr>
            <a:endParaRPr lang="cs-CZ" sz="2200" dirty="0" smtClean="0"/>
          </a:p>
          <a:p>
            <a:pPr algn="just">
              <a:buFont typeface="Wingdings" pitchFamily="2" charset="2"/>
              <a:buChar char="q"/>
            </a:pPr>
            <a:r>
              <a:rPr lang="cs-CZ" sz="2200" u="sng" dirty="0"/>
              <a:t>V ostatních případech </a:t>
            </a:r>
            <a:r>
              <a:rPr lang="cs-CZ" sz="2200" dirty="0" smtClean="0"/>
              <a:t>na žádost vydá </a:t>
            </a:r>
            <a:r>
              <a:rPr lang="cs-CZ" sz="2200" u="sng" dirty="0"/>
              <a:t>krajský úřad</a:t>
            </a:r>
            <a:r>
              <a:rPr lang="cs-CZ" sz="2200" dirty="0"/>
              <a:t> </a:t>
            </a:r>
            <a:r>
              <a:rPr lang="cs-CZ" sz="2200" dirty="0" smtClean="0"/>
              <a:t>příslušný dle místa trvalého bydliště uchazeče.</a:t>
            </a:r>
          </a:p>
          <a:p>
            <a:pPr algn="just">
              <a:buFont typeface="Wingdings" pitchFamily="2" charset="2"/>
              <a:buChar char="q"/>
            </a:pPr>
            <a:endParaRPr lang="cs-CZ" sz="2200" dirty="0" smtClean="0"/>
          </a:p>
          <a:p>
            <a:pPr algn="just">
              <a:buFont typeface="Wingdings" pitchFamily="2" charset="2"/>
              <a:buChar char="q"/>
            </a:pPr>
            <a:r>
              <a:rPr lang="cs-CZ" sz="2200" b="1" u="sng" dirty="0" smtClean="0"/>
              <a:t>U cizinců</a:t>
            </a:r>
            <a:r>
              <a:rPr lang="cs-CZ" sz="2200" b="1" dirty="0" smtClean="0"/>
              <a:t> KÚ dle místa pobytu, případně sídla školy</a:t>
            </a:r>
            <a:r>
              <a:rPr lang="cs-CZ" sz="2200" dirty="0" smtClean="0"/>
              <a:t>, kam se uchazeč hlásí, pokud na území České republiky nepobývá. </a:t>
            </a:r>
          </a:p>
          <a:p>
            <a:endParaRPr lang="cs-CZ" sz="2200" dirty="0"/>
          </a:p>
        </p:txBody>
      </p:sp>
      <p:pic>
        <p:nvPicPr>
          <p:cNvPr id="4" name="Picture 7" descr="Logo-Z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084888" y="404813"/>
            <a:ext cx="2644775" cy="86360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611560" y="404814"/>
            <a:ext cx="49119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Zápisový </a:t>
            </a:r>
            <a:r>
              <a:rPr lang="cs-CZ" sz="2400" b="1" dirty="0" smtClean="0"/>
              <a:t>lístek § </a:t>
            </a:r>
            <a:r>
              <a:rPr lang="cs-CZ" sz="2400" b="1" dirty="0"/>
              <a:t>60g</a:t>
            </a:r>
            <a:endParaRPr lang="cs-CZ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075240" cy="1232173"/>
          </a:xfrm>
        </p:spPr>
        <p:txBody>
          <a:bodyPr/>
          <a:lstStyle/>
          <a:p>
            <a:r>
              <a:rPr lang="cs-CZ" sz="2400" b="1" dirty="0">
                <a:solidFill>
                  <a:schemeClr val="tx1"/>
                </a:solidFill>
                <a:latin typeface="+mn-lt"/>
              </a:rPr>
              <a:t>Zápisový </a:t>
            </a:r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lístek § </a:t>
            </a:r>
            <a:r>
              <a:rPr lang="cs-CZ" sz="2400" b="1" dirty="0">
                <a:solidFill>
                  <a:schemeClr val="tx1"/>
                </a:solidFill>
                <a:latin typeface="+mn-lt"/>
              </a:rPr>
              <a:t>60g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988840"/>
            <a:ext cx="7991475" cy="3888085"/>
          </a:xfrm>
        </p:spPr>
        <p:txBody>
          <a:bodyPr/>
          <a:lstStyle/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Picture 7" descr="Logo-Z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084888" y="404813"/>
            <a:ext cx="2644775" cy="863600"/>
          </a:xfrm>
          <a:prstGeom prst="rect">
            <a:avLst/>
          </a:prstGeom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755576" y="1834137"/>
            <a:ext cx="8208912" cy="442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200" b="1" i="0" u="sng" strike="noStrike" cap="none" normalizeH="0" baseline="0" dirty="0" smtClean="0">
                <a:ln>
                  <a:noFill/>
                </a:ln>
                <a:effectLst/>
                <a:latin typeface="+mn-lt"/>
                <a:ea typeface="Calibri" pitchFamily="34" charset="0"/>
                <a:cs typeface="Calibri" pitchFamily="34" charset="0"/>
              </a:rPr>
              <a:t>Postup při odevzdávání zápisového lístku: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2200" b="1" i="0" u="none" strike="noStrike" cap="none" normalizeH="0" baseline="0" dirty="0" smtClean="0">
              <a:ln>
                <a:noFill/>
              </a:ln>
              <a:effectLst/>
              <a:latin typeface="+mn-lt"/>
              <a:cs typeface="Arial" pitchFamily="34" charset="0"/>
            </a:endParaRPr>
          </a:p>
          <a:p>
            <a:pPr marL="342900" marR="0" lvl="0" indent="-342900" algn="just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q"/>
              <a:tabLst/>
            </a:pPr>
            <a:r>
              <a:rPr lang="cs-CZ" sz="2200" dirty="0" smtClean="0">
                <a:latin typeface="+mn-lt"/>
                <a:cs typeface="+mn-cs"/>
              </a:rPr>
              <a:t>Svůj úmysl vzdělávat se v dané střední škole potvrdí uchazeč nebo zákonný zástupce odevzdáním ZL řediteli školy nejpozději </a:t>
            </a:r>
            <a:r>
              <a:rPr lang="cs-CZ" sz="2200" b="1" u="sng" dirty="0" smtClean="0">
                <a:latin typeface="+mn-lt"/>
                <a:cs typeface="+mn-cs"/>
              </a:rPr>
              <a:t>do 10 pracovních dnů </a:t>
            </a:r>
            <a:r>
              <a:rPr lang="cs-CZ" sz="2200" dirty="0" smtClean="0">
                <a:latin typeface="+mn-lt"/>
                <a:cs typeface="+mn-cs"/>
              </a:rPr>
              <a:t>ode dne oznámení - zveřejnění rozhodnutí. </a:t>
            </a:r>
            <a:r>
              <a:rPr lang="cs-CZ" sz="2200" b="1" dirty="0" smtClean="0">
                <a:latin typeface="+mn-lt"/>
                <a:cs typeface="+mn-cs"/>
              </a:rPr>
              <a:t>U uchazečů s „ústavní výchovou“ může v nezbytných případech potvrdit ředitel příslušného zařízení.</a:t>
            </a:r>
          </a:p>
          <a:p>
            <a:pPr marL="342900" marR="0" lvl="0" indent="-342900" algn="just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q"/>
              <a:tabLst/>
            </a:pPr>
            <a:endParaRPr lang="cs-CZ" sz="2200" dirty="0" smtClean="0">
              <a:latin typeface="+mn-lt"/>
              <a:cs typeface="+mn-cs"/>
            </a:endParaRPr>
          </a:p>
          <a:p>
            <a:pPr marL="342900" indent="-342900" algn="just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q"/>
            </a:pPr>
            <a:r>
              <a:rPr lang="cs-CZ" sz="2200" b="1" dirty="0" smtClean="0"/>
              <a:t>ZL se také považuje za </a:t>
            </a:r>
            <a:r>
              <a:rPr lang="cs-CZ" sz="2200" b="1" u="sng" dirty="0" smtClean="0"/>
              <a:t>včas</a:t>
            </a:r>
            <a:r>
              <a:rPr lang="cs-CZ" sz="2200" b="1" dirty="0" smtClean="0"/>
              <a:t> odevzdaný, pokud byl v této lhůtě </a:t>
            </a:r>
            <a:r>
              <a:rPr lang="cs-CZ" sz="2200" b="1" u="sng" dirty="0" smtClean="0"/>
              <a:t>předán k přepravě provozovateli poštovních služeb</a:t>
            </a:r>
            <a:r>
              <a:rPr lang="cs-CZ" sz="2200" b="1" dirty="0" smtClean="0"/>
              <a:t>.</a:t>
            </a:r>
          </a:p>
          <a:p>
            <a:pPr marR="0" lvl="0" algn="just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SzPct val="90000"/>
              <a:tabLst/>
            </a:pPr>
            <a:endParaRPr lang="cs-CZ" sz="2200" dirty="0" smtClean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04813"/>
            <a:ext cx="8075240" cy="1016000"/>
          </a:xfrm>
        </p:spPr>
        <p:txBody>
          <a:bodyPr/>
          <a:lstStyle/>
          <a:p>
            <a:r>
              <a:rPr lang="cs-CZ" sz="2400" b="1" dirty="0">
                <a:solidFill>
                  <a:schemeClr val="tx1"/>
                </a:solidFill>
                <a:latin typeface="+mn-lt"/>
              </a:rPr>
              <a:t>Zápisový </a:t>
            </a:r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lístek § </a:t>
            </a:r>
            <a:r>
              <a:rPr lang="cs-CZ" sz="2400" b="1" dirty="0">
                <a:solidFill>
                  <a:schemeClr val="tx1"/>
                </a:solidFill>
                <a:latin typeface="+mn-lt"/>
              </a:rPr>
              <a:t>60g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916832"/>
            <a:ext cx="7772400" cy="3710037"/>
          </a:xfrm>
        </p:spPr>
        <p:txBody>
          <a:bodyPr/>
          <a:lstStyle/>
          <a:p>
            <a:pPr marL="0" lvl="1" indent="0">
              <a:buNone/>
            </a:pPr>
            <a:r>
              <a:rPr lang="cs-CZ" sz="2200" kern="1200" dirty="0"/>
              <a:t>Zápisový lístek </a:t>
            </a:r>
            <a:r>
              <a:rPr lang="cs-CZ" sz="2200" b="1" u="sng" kern="1200" dirty="0"/>
              <a:t>lze uplatnit jen jednou</a:t>
            </a:r>
            <a:r>
              <a:rPr lang="cs-CZ" sz="2200" kern="1200" dirty="0"/>
              <a:t>, nelze ho vzít </a:t>
            </a:r>
            <a:r>
              <a:rPr lang="cs-CZ" sz="2200" kern="1200" dirty="0" smtClean="0"/>
              <a:t>zpět. </a:t>
            </a:r>
          </a:p>
          <a:p>
            <a:pPr marL="0" lvl="1" indent="0">
              <a:buNone/>
            </a:pPr>
            <a:endParaRPr lang="cs-CZ" sz="2200" kern="1200" dirty="0" smtClean="0"/>
          </a:p>
          <a:p>
            <a:pPr marL="0" lvl="1" indent="0">
              <a:buNone/>
            </a:pPr>
            <a:r>
              <a:rPr lang="cs-CZ" sz="2200" b="1" u="sng" kern="1200" dirty="0"/>
              <a:t>T</a:t>
            </a:r>
            <a:r>
              <a:rPr lang="cs-CZ" sz="2200" b="1" u="sng" kern="1200" dirty="0" smtClean="0"/>
              <a:t>o </a:t>
            </a:r>
            <a:r>
              <a:rPr lang="cs-CZ" sz="2200" b="1" u="sng" kern="1200" dirty="0"/>
              <a:t>neplatí v případě</a:t>
            </a:r>
            <a:r>
              <a:rPr lang="cs-CZ" sz="2200" b="1" kern="1200" dirty="0"/>
              <a:t> </a:t>
            </a:r>
            <a:r>
              <a:rPr lang="cs-CZ" sz="2200" b="1" kern="1200" dirty="0" smtClean="0"/>
              <a:t> kdy</a:t>
            </a:r>
            <a:r>
              <a:rPr lang="cs-CZ" sz="2200" kern="1200" dirty="0" smtClean="0"/>
              <a:t>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2200" kern="1200" dirty="0"/>
              <a:t>U</a:t>
            </a:r>
            <a:r>
              <a:rPr lang="cs-CZ" sz="2200" kern="1200" dirty="0" smtClean="0"/>
              <a:t>chazeč chce uplatnit zápisový lístek v rámci přijímacího řízení, kde byl přijat na </a:t>
            </a:r>
            <a:r>
              <a:rPr lang="cs-CZ" sz="2200" b="1" kern="1200" dirty="0" smtClean="0"/>
              <a:t>základě odvolání.</a:t>
            </a:r>
          </a:p>
          <a:p>
            <a:pPr marL="0" lvl="1" indent="0">
              <a:buNone/>
            </a:pPr>
            <a:endParaRPr lang="cs-CZ" sz="2000" b="1" kern="12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2200" kern="1200" dirty="0"/>
              <a:t>U</a:t>
            </a:r>
            <a:r>
              <a:rPr lang="cs-CZ" sz="2200" kern="1200" dirty="0" smtClean="0"/>
              <a:t>chazeč </a:t>
            </a:r>
            <a:r>
              <a:rPr lang="cs-CZ" sz="2200" b="1" kern="1200" dirty="0"/>
              <a:t>již uplatnil ZL na některý  z oborů s </a:t>
            </a:r>
            <a:r>
              <a:rPr lang="cs-CZ" sz="2200" b="1" kern="1200" dirty="0" smtClean="0"/>
              <a:t>talentovou zkouškou</a:t>
            </a:r>
            <a:r>
              <a:rPr lang="cs-CZ" sz="2200" kern="1200" dirty="0" smtClean="0"/>
              <a:t> </a:t>
            </a:r>
            <a:r>
              <a:rPr lang="cs-CZ" sz="2200" kern="1200" dirty="0"/>
              <a:t>a následně byl přijat na „klasickou“ </a:t>
            </a:r>
            <a:r>
              <a:rPr lang="cs-CZ" sz="2200" kern="1200" dirty="0" smtClean="0"/>
              <a:t>střední školu</a:t>
            </a:r>
            <a:r>
              <a:rPr lang="cs-CZ" sz="2200" kern="1200" dirty="0"/>
              <a:t>.</a:t>
            </a:r>
          </a:p>
          <a:p>
            <a:endParaRPr lang="cs-CZ" sz="2200" dirty="0"/>
          </a:p>
        </p:txBody>
      </p:sp>
      <p:pic>
        <p:nvPicPr>
          <p:cNvPr id="4" name="Picture 7" descr="Logo-Z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084888" y="404813"/>
            <a:ext cx="2644775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96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Logo-Z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084888" y="404813"/>
            <a:ext cx="2644775" cy="863600"/>
          </a:xfrm>
          <a:prstGeom prst="rect">
            <a:avLst/>
          </a:prstGeom>
        </p:spPr>
      </p:pic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914400" y="2348880"/>
            <a:ext cx="7772400" cy="3782045"/>
          </a:xfrm>
        </p:spPr>
        <p:txBody>
          <a:bodyPr/>
          <a:lstStyle/>
          <a:p>
            <a:pPr marL="0" indent="0">
              <a:buNone/>
            </a:pPr>
            <a:r>
              <a:rPr lang="cs-CZ" sz="2200" b="1" u="sng" dirty="0" smtClean="0"/>
              <a:t>Náhradní</a:t>
            </a:r>
            <a:r>
              <a:rPr lang="cs-CZ" sz="2200" b="1" dirty="0" smtClean="0"/>
              <a:t> </a:t>
            </a:r>
            <a:r>
              <a:rPr lang="cs-CZ" sz="2200" b="1" dirty="0"/>
              <a:t>zápisový </a:t>
            </a:r>
            <a:r>
              <a:rPr lang="cs-CZ" sz="2200" b="1" dirty="0" smtClean="0"/>
              <a:t>lístek vydává orgán, který jej vydal.</a:t>
            </a:r>
          </a:p>
          <a:p>
            <a:pPr marL="0" indent="0">
              <a:buNone/>
            </a:pPr>
            <a:endParaRPr lang="cs-CZ" sz="2200" dirty="0"/>
          </a:p>
          <a:p>
            <a:pPr>
              <a:buFont typeface="Wingdings" pitchFamily="2" charset="2"/>
              <a:buChar char="q"/>
            </a:pPr>
            <a:r>
              <a:rPr lang="cs-CZ" sz="2200" dirty="0" smtClean="0"/>
              <a:t>Na základě písemné žádosti. </a:t>
            </a:r>
          </a:p>
          <a:p>
            <a:pPr>
              <a:buFont typeface="Wingdings" pitchFamily="2" charset="2"/>
              <a:buChar char="q"/>
            </a:pPr>
            <a:r>
              <a:rPr lang="cs-CZ" sz="2200" u="sng" dirty="0" smtClean="0"/>
              <a:t>Čestné prohlášení</a:t>
            </a:r>
            <a:r>
              <a:rPr lang="cs-CZ" sz="2200" dirty="0" smtClean="0"/>
              <a:t>, že nebyl a nebude ZL uplatněn. </a:t>
            </a:r>
          </a:p>
          <a:p>
            <a:pPr>
              <a:buFont typeface="Wingdings" pitchFamily="2" charset="2"/>
              <a:buChar char="q"/>
            </a:pPr>
            <a:r>
              <a:rPr lang="cs-CZ" sz="2200" dirty="0" smtClean="0"/>
              <a:t>Podpis uchazeče a zákonného zástupce nezletilého.</a:t>
            </a:r>
            <a:endParaRPr lang="cs-CZ" sz="2200" dirty="0"/>
          </a:p>
        </p:txBody>
      </p:sp>
      <p:sp>
        <p:nvSpPr>
          <p:cNvPr id="5" name="Obdélník 4"/>
          <p:cNvSpPr/>
          <p:nvPr/>
        </p:nvSpPr>
        <p:spPr>
          <a:xfrm>
            <a:off x="683568" y="548680"/>
            <a:ext cx="48079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Zápisový </a:t>
            </a:r>
            <a:r>
              <a:rPr lang="cs-CZ" sz="2400" b="1" dirty="0" smtClean="0"/>
              <a:t>lístek § </a:t>
            </a:r>
            <a:r>
              <a:rPr lang="cs-CZ" sz="2400" b="1" dirty="0"/>
              <a:t>60g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6458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Logo-ZK"/>
          <p:cNvPicPr>
            <a:picLocks noGrp="1" noChangeAspect="1" noChangeArrowheads="1"/>
          </p:cNvPicPr>
          <p:nvPr>
            <p:ph type="title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80063" y="188913"/>
            <a:ext cx="3097212" cy="1011237"/>
          </a:xfrm>
        </p:spPr>
      </p:pic>
      <p:sp>
        <p:nvSpPr>
          <p:cNvPr id="614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404664"/>
            <a:ext cx="4112840" cy="93677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400" b="1" dirty="0" smtClean="0"/>
              <a:t>Právní předpisy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11560" y="1844824"/>
            <a:ext cx="7704856" cy="4824536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sz="2200" b="1" dirty="0" smtClean="0"/>
              <a:t>zákon č. 561/2004 Sb., </a:t>
            </a:r>
            <a:r>
              <a:rPr lang="cs-CZ" sz="2200" dirty="0" smtClean="0"/>
              <a:t>(školský zákon), ve znění pozdějších předpisů</a:t>
            </a:r>
            <a:r>
              <a:rPr lang="cs-CZ" sz="2200" dirty="0" smtClean="0"/>
              <a:t>;</a:t>
            </a:r>
          </a:p>
          <a:p>
            <a:pPr>
              <a:buFont typeface="Wingdings" pitchFamily="2" charset="2"/>
              <a:buChar char="q"/>
            </a:pPr>
            <a:endParaRPr lang="cs-CZ" sz="2200" dirty="0" smtClean="0"/>
          </a:p>
          <a:p>
            <a:pPr>
              <a:buFont typeface="Wingdings" pitchFamily="2" charset="2"/>
              <a:buChar char="q"/>
            </a:pPr>
            <a:r>
              <a:rPr lang="cs-CZ" sz="2200" b="1" dirty="0" smtClean="0"/>
              <a:t>vyhláška č. 353/2016 Sb.</a:t>
            </a:r>
            <a:r>
              <a:rPr lang="cs-CZ" sz="2200" dirty="0" smtClean="0"/>
              <a:t>, o přijímacím řízení ke střednímu vzdělávání, </a:t>
            </a:r>
            <a:r>
              <a:rPr lang="cs-CZ" sz="2200" dirty="0">
                <a:solidFill>
                  <a:srgbClr val="000000"/>
                </a:solidFill>
              </a:rPr>
              <a:t>ve znění pozdějších předpisů</a:t>
            </a:r>
            <a:r>
              <a:rPr lang="cs-CZ" sz="2200" dirty="0" smtClean="0">
                <a:solidFill>
                  <a:srgbClr val="000000"/>
                </a:solidFill>
              </a:rPr>
              <a:t>;</a:t>
            </a:r>
          </a:p>
          <a:p>
            <a:pPr marL="0" indent="0"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cs-CZ" sz="2200" dirty="0" smtClean="0">
                <a:solidFill>
                  <a:srgbClr val="000000"/>
                </a:solidFill>
              </a:rPr>
              <a:t> </a:t>
            </a:r>
            <a:r>
              <a:rPr lang="cs-CZ" sz="2200" dirty="0" smtClean="0"/>
              <a:t>zákon č. </a:t>
            </a:r>
            <a:r>
              <a:rPr lang="cs-CZ" sz="2200" b="1" dirty="0" smtClean="0"/>
              <a:t>500/2004 Sb., </a:t>
            </a:r>
            <a:r>
              <a:rPr lang="cs-CZ" sz="2200" dirty="0" smtClean="0"/>
              <a:t>(správní řád), ve znění pozdějších předpisů.</a:t>
            </a:r>
            <a:endParaRPr lang="cs-CZ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 descr="Logo-ZK"/>
          <p:cNvPicPr>
            <a:picLocks noGrp="1" noChangeAspect="1" noChangeArrowheads="1"/>
          </p:cNvPicPr>
          <p:nvPr>
            <p:ph type="title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80063" y="333375"/>
            <a:ext cx="3097212" cy="1011238"/>
          </a:xfrm>
        </p:spPr>
      </p:pic>
      <p:sp>
        <p:nvSpPr>
          <p:cNvPr id="1741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611560" y="404664"/>
            <a:ext cx="4112840" cy="863749"/>
          </a:xfrm>
        </p:spPr>
        <p:txBody>
          <a:bodyPr/>
          <a:lstStyle/>
          <a:p>
            <a:pPr eaLnBrk="1" hangingPunct="1">
              <a:buNone/>
            </a:pPr>
            <a:r>
              <a:rPr lang="cs-CZ" sz="2400" b="1" dirty="0" smtClean="0"/>
              <a:t>Informační zdroje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683568" y="1916832"/>
            <a:ext cx="8352928" cy="4824536"/>
          </a:xfrm>
        </p:spPr>
        <p:txBody>
          <a:bodyPr/>
          <a:lstStyle/>
          <a:p>
            <a:pPr marL="0" indent="0">
              <a:buSzPct val="75000"/>
              <a:buNone/>
            </a:pPr>
            <a:r>
              <a:rPr lang="cs-CZ" sz="2200" b="1" dirty="0" smtClean="0"/>
              <a:t>Informační a vzdělávací portál Zlínského kraje </a:t>
            </a:r>
            <a:r>
              <a:rPr lang="cs-CZ" sz="2200" dirty="0" smtClean="0">
                <a:solidFill>
                  <a:srgbClr val="FF0000"/>
                </a:solidFill>
                <a:hlinkClick r:id="rId4"/>
              </a:rPr>
              <a:t>www.zkola.cz</a:t>
            </a:r>
            <a:endParaRPr lang="cs-CZ" sz="2200" dirty="0" smtClean="0">
              <a:solidFill>
                <a:srgbClr val="FF0000"/>
              </a:solidFill>
            </a:endParaRPr>
          </a:p>
          <a:p>
            <a:pPr marL="989013" lvl="0" indent="-361950">
              <a:buFont typeface="Wingdings" pitchFamily="2" charset="2"/>
              <a:buChar char="q"/>
            </a:pPr>
            <a:r>
              <a:rPr lang="cs-CZ" sz="2200" dirty="0" smtClean="0"/>
              <a:t>Kalendář dnů otevřených dveří;</a:t>
            </a:r>
          </a:p>
          <a:p>
            <a:pPr marL="989013" lvl="0" indent="-361950" algn="just">
              <a:buFont typeface="Wingdings" pitchFamily="2" charset="2"/>
              <a:buChar char="q"/>
            </a:pPr>
            <a:r>
              <a:rPr lang="cs-CZ" sz="2200" dirty="0"/>
              <a:t>E</a:t>
            </a:r>
            <a:r>
              <a:rPr lang="cs-CZ" sz="2200" dirty="0" smtClean="0"/>
              <a:t>lektronická publikace „Kam na školu ve Zlínském kraji“;</a:t>
            </a:r>
          </a:p>
          <a:p>
            <a:pPr marL="989013" lvl="0" indent="-361950" algn="just">
              <a:buFont typeface="Wingdings" pitchFamily="2" charset="2"/>
              <a:buChar char="q"/>
            </a:pPr>
            <a:r>
              <a:rPr lang="cs-CZ" sz="2200" dirty="0" smtClean="0"/>
              <a:t>Podpora řemesel v odborném školství;</a:t>
            </a:r>
          </a:p>
          <a:p>
            <a:pPr marL="989013" lvl="0" indent="-361950" algn="just">
              <a:buFont typeface="Wingdings" pitchFamily="2" charset="2"/>
              <a:buChar char="q"/>
            </a:pPr>
            <a:r>
              <a:rPr lang="cs-CZ" sz="2200" dirty="0" smtClean="0"/>
              <a:t>2. a další kola přijímacího řízení;</a:t>
            </a:r>
          </a:p>
          <a:p>
            <a:pPr marL="989013" indent="-361950" algn="just">
              <a:buFont typeface="Wingdings" pitchFamily="2" charset="2"/>
              <a:buChar char="q"/>
            </a:pPr>
            <a:r>
              <a:rPr lang="cs-CZ" sz="2200" dirty="0"/>
              <a:t>Burza škol </a:t>
            </a:r>
            <a:r>
              <a:rPr lang="cs-CZ" sz="2200" dirty="0">
                <a:hlinkClick r:id="rId5"/>
              </a:rPr>
              <a:t>www.burzaskol.cz</a:t>
            </a:r>
            <a:endParaRPr lang="cs-CZ" sz="2200" dirty="0">
              <a:solidFill>
                <a:srgbClr val="FF0000"/>
              </a:solidFill>
            </a:endParaRPr>
          </a:p>
          <a:p>
            <a:pPr marL="627063" lvl="0" indent="0" algn="just">
              <a:buNone/>
            </a:pPr>
            <a:endParaRPr lang="cs-CZ" sz="2200" dirty="0"/>
          </a:p>
          <a:p>
            <a:pPr marL="0" indent="0" eaLnBrk="1" hangingPunct="1">
              <a:buNone/>
            </a:pPr>
            <a:r>
              <a:rPr lang="cs-CZ" sz="2200" dirty="0"/>
              <a:t>V oblasti přijímacího řízení </a:t>
            </a:r>
            <a:r>
              <a:rPr lang="cs-CZ" sz="2200" b="1" dirty="0"/>
              <a:t>doporučujeme </a:t>
            </a:r>
            <a:r>
              <a:rPr lang="cs-CZ" sz="2200" b="1" dirty="0" smtClean="0"/>
              <a:t>dále sledovat</a:t>
            </a:r>
            <a:r>
              <a:rPr lang="cs-CZ" sz="2200" dirty="0" smtClean="0"/>
              <a:t>:</a:t>
            </a:r>
            <a:endParaRPr lang="cs-CZ" sz="2200" b="1" dirty="0">
              <a:solidFill>
                <a:schemeClr val="hlink"/>
              </a:solidFill>
            </a:endParaRPr>
          </a:p>
          <a:p>
            <a:pPr marL="989013" indent="-361950">
              <a:buFont typeface="Wingdings" pitchFamily="2" charset="2"/>
              <a:buChar char="q"/>
            </a:pPr>
            <a:r>
              <a:rPr lang="cs-CZ" sz="2200" dirty="0"/>
              <a:t>sekci Přehled školských předpisů/ zákony, vyhlášky a nařízení vlády na </a:t>
            </a:r>
            <a:r>
              <a:rPr lang="cs-CZ" sz="2200" dirty="0">
                <a:hlinkClick r:id="rId4"/>
              </a:rPr>
              <a:t>www.zkola.cz</a:t>
            </a:r>
            <a:r>
              <a:rPr lang="cs-CZ" sz="2200" dirty="0"/>
              <a:t> </a:t>
            </a:r>
            <a:r>
              <a:rPr lang="cs-CZ" sz="2200" dirty="0" smtClean="0"/>
              <a:t>;</a:t>
            </a:r>
            <a:endParaRPr lang="cs-CZ" sz="2200" dirty="0"/>
          </a:p>
          <a:p>
            <a:pPr marL="989013" indent="-361950">
              <a:buFont typeface="Wingdings" pitchFamily="2" charset="2"/>
              <a:buChar char="q"/>
            </a:pPr>
            <a:r>
              <a:rPr lang="cs-CZ" sz="2200" dirty="0"/>
              <a:t>www jednotlivých středních škol;</a:t>
            </a:r>
          </a:p>
          <a:p>
            <a:pPr marL="989013" indent="-361950">
              <a:buFont typeface="Wingdings" pitchFamily="2" charset="2"/>
              <a:buChar char="q"/>
            </a:pPr>
            <a:r>
              <a:rPr lang="cs-CZ" sz="2200" dirty="0">
                <a:hlinkClick r:id="rId6"/>
              </a:rPr>
              <a:t>www.msmt.cz</a:t>
            </a:r>
            <a:endParaRPr lang="cs-CZ" sz="2200" dirty="0"/>
          </a:p>
          <a:p>
            <a:pPr marL="704850" eaLnBrk="1" hangingPunct="1">
              <a:buSzPct val="75000"/>
              <a:buFont typeface="Wingdings" pitchFamily="2" charset="2"/>
              <a:buChar char="q"/>
            </a:pPr>
            <a:endParaRPr lang="cs-CZ" sz="2200" dirty="0">
              <a:solidFill>
                <a:schemeClr val="bg2"/>
              </a:solidFill>
            </a:endParaRPr>
          </a:p>
          <a:p>
            <a:pPr marL="627063" lvl="0" indent="0" algn="just">
              <a:buNone/>
            </a:pPr>
            <a:endParaRPr lang="cs-CZ" sz="2200" dirty="0" smtClean="0"/>
          </a:p>
          <a:p>
            <a:pPr lvl="2">
              <a:buNone/>
            </a:pPr>
            <a:endParaRPr lang="cs-CZ" sz="2400" b="1" dirty="0" smtClean="0"/>
          </a:p>
          <a:p>
            <a:pPr>
              <a:buNone/>
            </a:pPr>
            <a:r>
              <a:rPr lang="cs-CZ" sz="2400" dirty="0" smtClean="0"/>
              <a:t>	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075240" cy="1232173"/>
          </a:xfrm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cs-CZ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Podpora odborného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636986"/>
            <a:ext cx="8280920" cy="5104382"/>
          </a:xfrm>
        </p:spPr>
        <p:txBody>
          <a:bodyPr/>
          <a:lstStyle/>
          <a:p>
            <a:pPr marL="0" lvl="0" indent="0" algn="ctr">
              <a:buNone/>
            </a:pPr>
            <a:r>
              <a:rPr lang="cs-CZ" sz="2200" b="1" dirty="0" smtClean="0"/>
              <a:t>„</a:t>
            </a:r>
            <a:r>
              <a:rPr lang="cs-CZ" sz="2200" b="1" u="sng" dirty="0" smtClean="0"/>
              <a:t>Podpora řemesel v odborné školství“</a:t>
            </a:r>
          </a:p>
          <a:p>
            <a:pPr lvl="0" algn="just">
              <a:buFont typeface="Wingdings" pitchFamily="2" charset="2"/>
              <a:buChar char="q"/>
            </a:pPr>
            <a:r>
              <a:rPr lang="cs-CZ" sz="2200" dirty="0" smtClean="0"/>
              <a:t>Aktuálně zařazeno </a:t>
            </a:r>
            <a:r>
              <a:rPr lang="cs-CZ" sz="2200" dirty="0"/>
              <a:t>celkem </a:t>
            </a:r>
            <a:r>
              <a:rPr lang="cs-CZ" sz="2200" b="1" dirty="0"/>
              <a:t>19 oborů vzdělání</a:t>
            </a:r>
            <a:r>
              <a:rPr lang="cs-CZ" sz="2200" b="1" dirty="0" smtClean="0"/>
              <a:t> </a:t>
            </a:r>
            <a:r>
              <a:rPr lang="cs-CZ" sz="2200" dirty="0" smtClean="0"/>
              <a:t>(převážně stavební a strojírenské obory, dále zařazeny obory - Truhlář, Tiskař na polygrafických strojích, Knihař)	</a:t>
            </a:r>
          </a:p>
          <a:p>
            <a:pPr lvl="0" algn="just">
              <a:buFont typeface="Wingdings" pitchFamily="2" charset="2"/>
              <a:buChar char="q"/>
            </a:pPr>
            <a:r>
              <a:rPr lang="cs-CZ" sz="2200" dirty="0" smtClean="0"/>
              <a:t>Žáci obdrží finanční příspěvek z rozpočtu ZK:</a:t>
            </a:r>
          </a:p>
          <a:p>
            <a:pPr marL="0" lvl="0" indent="0" algn="just">
              <a:buNone/>
            </a:pPr>
            <a:r>
              <a:rPr lang="cs-CZ" sz="2200" dirty="0"/>
              <a:t> </a:t>
            </a:r>
            <a:r>
              <a:rPr lang="cs-CZ" sz="2200" dirty="0" smtClean="0"/>
              <a:t>   (při splnění stanovených podmínek)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1. roč. - 300 Kč/</a:t>
            </a:r>
            <a:r>
              <a:rPr lang="cs-CZ" sz="2000" dirty="0" err="1" smtClean="0"/>
              <a:t>měs</a:t>
            </a:r>
            <a:r>
              <a:rPr lang="cs-CZ" sz="2000" dirty="0" smtClean="0"/>
              <a:t>., za vyznamenání na konci roku 1 500Kč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2. roč. - 400 Kč/</a:t>
            </a:r>
            <a:r>
              <a:rPr lang="cs-CZ" sz="2000" dirty="0" err="1" smtClean="0"/>
              <a:t>měs</a:t>
            </a:r>
            <a:r>
              <a:rPr lang="cs-CZ" sz="2000" dirty="0" smtClean="0"/>
              <a:t>., </a:t>
            </a:r>
            <a:r>
              <a:rPr lang="cs-CZ" sz="2000" dirty="0"/>
              <a:t>za vyznamenání na konci </a:t>
            </a:r>
            <a:r>
              <a:rPr lang="cs-CZ" sz="2000" dirty="0" smtClean="0"/>
              <a:t>roku 2 500Kč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3. roč. - 500 Kč/</a:t>
            </a:r>
            <a:r>
              <a:rPr lang="cs-CZ" sz="2000" dirty="0" err="1" smtClean="0"/>
              <a:t>měs</a:t>
            </a:r>
            <a:r>
              <a:rPr lang="cs-CZ" sz="2000" dirty="0" smtClean="0"/>
              <a:t>., za </a:t>
            </a:r>
            <a:r>
              <a:rPr lang="cs-CZ" sz="2000" dirty="0"/>
              <a:t>vyznamenání na konci </a:t>
            </a:r>
            <a:r>
              <a:rPr lang="cs-CZ" sz="2000" dirty="0" smtClean="0"/>
              <a:t>roku 3 000Kč</a:t>
            </a:r>
          </a:p>
          <a:p>
            <a:pPr algn="just">
              <a:buFont typeface="Wingdings" pitchFamily="2" charset="2"/>
              <a:buChar char="q"/>
            </a:pPr>
            <a:r>
              <a:rPr lang="cs-CZ" sz="2200" b="1" dirty="0"/>
              <a:t>Přehled</a:t>
            </a:r>
            <a:r>
              <a:rPr lang="cs-CZ" sz="2200" dirty="0"/>
              <a:t> podporovaných oborů a </a:t>
            </a:r>
            <a:r>
              <a:rPr lang="cs-CZ" sz="2200" b="1" dirty="0"/>
              <a:t>podmínky</a:t>
            </a:r>
            <a:r>
              <a:rPr lang="cs-CZ" sz="2200" dirty="0"/>
              <a:t> pro vyplácení </a:t>
            </a:r>
            <a:r>
              <a:rPr lang="cs-CZ" sz="2200" dirty="0" smtClean="0"/>
              <a:t>příspěvků jsou </a:t>
            </a:r>
            <a:r>
              <a:rPr lang="cs-CZ" sz="2200" dirty="0"/>
              <a:t>uveřejněny na </a:t>
            </a:r>
            <a:r>
              <a:rPr lang="cs-CZ" sz="2200" dirty="0">
                <a:hlinkClick r:id="rId2"/>
              </a:rPr>
              <a:t>www.zkola.cz</a:t>
            </a:r>
            <a:r>
              <a:rPr lang="cs-CZ" sz="2200" dirty="0"/>
              <a:t> v sekci </a:t>
            </a:r>
            <a:r>
              <a:rPr lang="cs-CZ" sz="2200" dirty="0" smtClean="0"/>
              <a:t>„Podpora </a:t>
            </a:r>
            <a:r>
              <a:rPr lang="cs-CZ" sz="2200" dirty="0"/>
              <a:t>řemesel </a:t>
            </a:r>
            <a:r>
              <a:rPr lang="cs-CZ" sz="2200" dirty="0" smtClean="0"/>
              <a:t>v odborném </a:t>
            </a:r>
            <a:r>
              <a:rPr lang="cs-CZ" sz="2200" dirty="0"/>
              <a:t>školství</a:t>
            </a:r>
            <a:r>
              <a:rPr lang="cs-CZ" sz="2200" dirty="0" smtClean="0"/>
              <a:t>“.</a:t>
            </a:r>
            <a:endParaRPr lang="cs-CZ" sz="2200" dirty="0"/>
          </a:p>
          <a:p>
            <a:pPr>
              <a:buFont typeface="Wingdings" pitchFamily="2" charset="2"/>
              <a:buChar char="q"/>
            </a:pPr>
            <a:endParaRPr lang="cs-CZ" sz="2200" dirty="0"/>
          </a:p>
        </p:txBody>
      </p:sp>
      <p:pic>
        <p:nvPicPr>
          <p:cNvPr id="4" name="Picture 7" descr="Logo-Z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100210" y="404813"/>
            <a:ext cx="2644775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94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endParaRPr lang="cs-CZ" sz="2400" kern="1200" dirty="0" smtClean="0">
              <a:latin typeface="Teuton Normal CE" pitchFamily="2" charset="0"/>
            </a:endParaRPr>
          </a:p>
          <a:p>
            <a:pPr lvl="0" algn="ctr"/>
            <a:endParaRPr lang="cs-CZ" sz="2400" kern="1200" dirty="0" smtClean="0">
              <a:latin typeface="Teuton Normal CE" pitchFamily="2" charset="0"/>
            </a:endParaRPr>
          </a:p>
          <a:p>
            <a:pPr lvl="0" algn="ctr">
              <a:buNone/>
            </a:pPr>
            <a:r>
              <a:rPr lang="cs-CZ" sz="2800" b="1" kern="1200" dirty="0" smtClean="0"/>
              <a:t>Děkujeme za pozornost</a:t>
            </a:r>
          </a:p>
          <a:p>
            <a:pPr lvl="0">
              <a:buFont typeface="Arial" pitchFamily="34" charset="0"/>
              <a:buChar char="•"/>
            </a:pPr>
            <a:endParaRPr lang="cs-CZ" sz="2400" kern="1200" dirty="0" smtClean="0"/>
          </a:p>
          <a:p>
            <a:pPr lvl="0"/>
            <a:endParaRPr lang="cs-CZ" sz="2400" kern="1200" dirty="0" smtClean="0"/>
          </a:p>
          <a:p>
            <a:pPr lvl="0" algn="ctr">
              <a:buNone/>
            </a:pPr>
            <a:r>
              <a:rPr lang="cs-CZ" sz="2400" kern="1200" dirty="0" smtClean="0"/>
              <a:t>Pracovníci OŠMS, oddělení organizační a správní</a:t>
            </a:r>
          </a:p>
          <a:p>
            <a:endParaRPr lang="cs-CZ" dirty="0"/>
          </a:p>
        </p:txBody>
      </p:sp>
      <p:pic>
        <p:nvPicPr>
          <p:cNvPr id="4" name="Picture 7" descr="Logo-Z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084888" y="404813"/>
            <a:ext cx="2644775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24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075240" cy="1232173"/>
          </a:xfrm>
        </p:spPr>
        <p:txBody>
          <a:bodyPr/>
          <a:lstStyle/>
          <a:p>
            <a:r>
              <a:rPr lang="cs-CZ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Jednotná přijímací zkouška</a:t>
            </a:r>
            <a:endParaRPr lang="cs-CZ" sz="24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844824"/>
            <a:ext cx="8348464" cy="475252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sz="2200" b="1" u="sng" dirty="0" smtClean="0"/>
              <a:t>Ve všech </a:t>
            </a:r>
            <a:r>
              <a:rPr lang="cs-CZ" sz="2200" b="1" u="sng" dirty="0"/>
              <a:t>oborech vzdělání s maturitní zkouškou</a:t>
            </a:r>
            <a:r>
              <a:rPr lang="cs-CZ" sz="2200" b="1" dirty="0"/>
              <a:t> </a:t>
            </a:r>
            <a:r>
              <a:rPr lang="cs-CZ" sz="2200" dirty="0"/>
              <a:t>(včetně oboru Gymnázium se sportovní přípravou) se </a:t>
            </a:r>
            <a:r>
              <a:rPr lang="cs-CZ" sz="2200" b="1" u="sng" dirty="0" smtClean="0"/>
              <a:t>koná vždy</a:t>
            </a:r>
            <a:r>
              <a:rPr lang="cs-CZ" sz="2200" b="1" dirty="0" smtClean="0"/>
              <a:t> jednotná </a:t>
            </a:r>
            <a:r>
              <a:rPr lang="cs-CZ" sz="2200" b="1" dirty="0"/>
              <a:t>zkouška z českého jazyka a literatury a z matematiky a její aplikace </a:t>
            </a:r>
            <a:r>
              <a:rPr lang="cs-CZ" sz="2200" b="1" dirty="0" smtClean="0"/>
              <a:t>v </a:t>
            </a:r>
            <a:r>
              <a:rPr lang="cs-CZ" sz="2200" b="1" dirty="0"/>
              <a:t>rozsahu stanoveném RVP </a:t>
            </a:r>
            <a:r>
              <a:rPr lang="cs-CZ" sz="2200" b="1" dirty="0" smtClean="0"/>
              <a:t>ZV </a:t>
            </a:r>
            <a:r>
              <a:rPr lang="cs-CZ" sz="2200" dirty="0" smtClean="0"/>
              <a:t>(zadání, distribuci, zpracování a hodnocení testů zajišťuje Centrum pro zjišťování výsledků vzdělávání).</a:t>
            </a:r>
          </a:p>
          <a:p>
            <a:pPr>
              <a:buFont typeface="Wingdings" panose="05000000000000000000" pitchFamily="2" charset="2"/>
              <a:buChar char="q"/>
            </a:pPr>
            <a:endParaRPr lang="cs-CZ" sz="2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cs-CZ" sz="2200" dirty="0" smtClean="0"/>
              <a:t> </a:t>
            </a:r>
            <a:r>
              <a:rPr lang="cs-CZ" sz="2200" b="1" dirty="0"/>
              <a:t>Jednotná přijímací zkouška se </a:t>
            </a:r>
            <a:r>
              <a:rPr lang="cs-CZ" sz="2200" b="1" dirty="0" smtClean="0"/>
              <a:t>netýká: </a:t>
            </a:r>
          </a:p>
          <a:p>
            <a:pPr lvl="2">
              <a:buFont typeface="Wingdings" pitchFamily="2" charset="2"/>
              <a:buChar char="q"/>
            </a:pPr>
            <a:r>
              <a:rPr lang="cs-CZ" sz="2200" dirty="0"/>
              <a:t>oborů s talentovou zkouškou skupiny „82“;</a:t>
            </a:r>
          </a:p>
          <a:p>
            <a:pPr lvl="2">
              <a:buFont typeface="Wingdings" pitchFamily="2" charset="2"/>
              <a:buChar char="q"/>
            </a:pPr>
            <a:r>
              <a:rPr lang="cs-CZ" sz="2200" dirty="0"/>
              <a:t>zkráceného studia</a:t>
            </a:r>
            <a:r>
              <a:rPr lang="cs-CZ" sz="2200" dirty="0" smtClean="0"/>
              <a:t>.</a:t>
            </a:r>
          </a:p>
          <a:p>
            <a:pPr lvl="2">
              <a:buFont typeface="Wingdings" pitchFamily="2" charset="2"/>
              <a:buChar char="q"/>
            </a:pPr>
            <a:endParaRPr lang="cs-CZ" sz="2200" dirty="0"/>
          </a:p>
          <a:p>
            <a:pPr lvl="0">
              <a:buClr>
                <a:srgbClr val="B2B2B2"/>
              </a:buClr>
              <a:buNone/>
            </a:pPr>
            <a:r>
              <a:rPr lang="cs-CZ" sz="1800" dirty="0" smtClean="0">
                <a:solidFill>
                  <a:srgbClr val="000000"/>
                </a:solidFill>
              </a:rPr>
              <a:t>     </a:t>
            </a:r>
            <a:endParaRPr lang="cs-CZ" sz="2200" b="1" dirty="0">
              <a:solidFill>
                <a:srgbClr val="FF0000"/>
              </a:solidFill>
            </a:endParaRPr>
          </a:p>
        </p:txBody>
      </p:sp>
      <p:pic>
        <p:nvPicPr>
          <p:cNvPr id="4" name="Picture 4" descr="Logo-ZK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96136" y="188640"/>
            <a:ext cx="3097212" cy="1011237"/>
          </a:xfrm>
        </p:spPr>
      </p:pic>
    </p:spTree>
    <p:extLst>
      <p:ext uri="{BB962C8B-B14F-4D97-AF65-F5344CB8AC3E}">
        <p14:creationId xmlns:p14="http://schemas.microsoft.com/office/powerpoint/2010/main" val="104762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089528" cy="576064"/>
          </a:xfrm>
        </p:spPr>
        <p:txBody>
          <a:bodyPr/>
          <a:lstStyle/>
          <a:p>
            <a:pPr>
              <a:defRPr/>
            </a:pPr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Organizace přijímacího řízení</a:t>
            </a:r>
            <a:br>
              <a:rPr lang="cs-CZ" sz="2400" b="1" dirty="0" smtClean="0">
                <a:solidFill>
                  <a:schemeClr val="tx1"/>
                </a:solidFill>
                <a:latin typeface="+mn-lt"/>
              </a:rPr>
            </a:br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§ 60</a:t>
            </a:r>
            <a:endParaRPr lang="cs-CZ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611560" y="1988840"/>
            <a:ext cx="8289727" cy="4536503"/>
          </a:xfrm>
        </p:spPr>
        <p:txBody>
          <a:bodyPr/>
          <a:lstStyle/>
          <a:p>
            <a:pPr lvl="0" algn="just">
              <a:buFont typeface="Wingdings" panose="05000000000000000000" pitchFamily="2" charset="2"/>
              <a:buChar char="q"/>
            </a:pPr>
            <a:r>
              <a:rPr lang="cs-CZ" sz="2200" b="1" dirty="0" smtClean="0"/>
              <a:t>Ředitel střední školy </a:t>
            </a:r>
            <a:r>
              <a:rPr lang="cs-CZ" sz="2200" dirty="0" smtClean="0"/>
              <a:t>je povinen vyhlásit </a:t>
            </a:r>
            <a:r>
              <a:rPr lang="cs-CZ" sz="2200" b="1" kern="1200" dirty="0" smtClean="0">
                <a:ea typeface="Calibri" pitchFamily="34" charset="0"/>
                <a:cs typeface="Times New Roman" pitchFamily="18" charset="0"/>
              </a:rPr>
              <a:t>nejméně </a:t>
            </a:r>
            <a:r>
              <a:rPr lang="cs-CZ" sz="2200" b="1" kern="1200" dirty="0">
                <a:ea typeface="Calibri" pitchFamily="34" charset="0"/>
                <a:cs typeface="Times New Roman" pitchFamily="18" charset="0"/>
              </a:rPr>
              <a:t>jedno </a:t>
            </a:r>
            <a:r>
              <a:rPr lang="cs-CZ" sz="2200" b="1" kern="1200" dirty="0" smtClean="0">
                <a:ea typeface="Calibri" pitchFamily="34" charset="0"/>
                <a:cs typeface="Times New Roman" pitchFamily="18" charset="0"/>
              </a:rPr>
              <a:t>kolo přijímacího řízení.</a:t>
            </a:r>
            <a:r>
              <a:rPr lang="cs-CZ" sz="2200" dirty="0" smtClean="0">
                <a:solidFill>
                  <a:schemeClr val="accent6"/>
                </a:solidFill>
              </a:rPr>
              <a:t> </a:t>
            </a:r>
            <a:r>
              <a:rPr lang="cs-CZ" sz="2200" dirty="0" smtClean="0">
                <a:solidFill>
                  <a:srgbClr val="00040C"/>
                </a:solidFill>
              </a:rPr>
              <a:t>První kolo vyhlašuje </a:t>
            </a:r>
            <a:r>
              <a:rPr lang="cs-CZ" sz="2200" dirty="0"/>
              <a:t>do 31. </a:t>
            </a:r>
            <a:r>
              <a:rPr lang="cs-CZ" sz="2200" dirty="0" smtClean="0"/>
              <a:t>ledna. </a:t>
            </a:r>
            <a:r>
              <a:rPr lang="cs-CZ" sz="2200" dirty="0"/>
              <a:t>Pro </a:t>
            </a:r>
            <a:r>
              <a:rPr lang="cs-CZ" sz="2200" dirty="0" smtClean="0"/>
              <a:t>jednotlivá kola stanoví </a:t>
            </a:r>
            <a:r>
              <a:rPr lang="cs-CZ" sz="2200" u="sng" dirty="0" smtClean="0"/>
              <a:t>jednotná kritéria</a:t>
            </a:r>
            <a:r>
              <a:rPr lang="cs-CZ" sz="2200" dirty="0" smtClean="0"/>
              <a:t> a </a:t>
            </a:r>
            <a:r>
              <a:rPr lang="cs-CZ" sz="2200" u="sng" dirty="0" smtClean="0"/>
              <a:t>předpokládaný počet přijímaných uchazečů</a:t>
            </a:r>
            <a:r>
              <a:rPr lang="cs-CZ" sz="2200" dirty="0" smtClean="0"/>
              <a:t>. </a:t>
            </a:r>
          </a:p>
          <a:p>
            <a:pPr marL="0" lvl="0" indent="0" algn="just">
              <a:buNone/>
            </a:pPr>
            <a:endParaRPr lang="cs-CZ" sz="2200" dirty="0" smtClean="0"/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cs-CZ" sz="2200" dirty="0" smtClean="0"/>
              <a:t>Může být stanovena rovněž </a:t>
            </a:r>
            <a:r>
              <a:rPr lang="cs-CZ" sz="2200" b="1" dirty="0" smtClean="0"/>
              <a:t>školní přijímací zkouška</a:t>
            </a:r>
            <a:r>
              <a:rPr lang="cs-CZ" sz="2200" dirty="0" smtClean="0"/>
              <a:t>.</a:t>
            </a:r>
          </a:p>
          <a:p>
            <a:pPr marL="0" lvl="0" indent="0" algn="just">
              <a:buNone/>
            </a:pPr>
            <a:endParaRPr lang="cs-CZ" sz="2000" dirty="0"/>
          </a:p>
          <a:p>
            <a:pPr lvl="0">
              <a:buFont typeface="Wingdings" pitchFamily="2" charset="2"/>
              <a:buChar char="q"/>
            </a:pPr>
            <a:r>
              <a:rPr lang="cs-CZ" sz="2200" b="1" dirty="0"/>
              <a:t>Zveřejnění </a:t>
            </a:r>
            <a:r>
              <a:rPr lang="cs-CZ" sz="2200" b="1" dirty="0" smtClean="0"/>
              <a:t>kritérií  </a:t>
            </a:r>
            <a:r>
              <a:rPr lang="cs-CZ" sz="2200" dirty="0" smtClean="0"/>
              <a:t>a předpokládaného počtu přijímaných uchazečů na </a:t>
            </a:r>
            <a:r>
              <a:rPr lang="cs-CZ" sz="2200" dirty="0"/>
              <a:t>webových stránkách školy</a:t>
            </a:r>
            <a:r>
              <a:rPr lang="cs-CZ" sz="2200" dirty="0" smtClean="0"/>
              <a:t>:</a:t>
            </a:r>
            <a:endParaRPr lang="cs-CZ" sz="2200" dirty="0">
              <a:ea typeface="Calibri" pitchFamily="34" charset="0"/>
            </a:endParaRPr>
          </a:p>
          <a:p>
            <a:pPr marL="457200" lvl="1" indent="0">
              <a:buNone/>
            </a:pPr>
            <a:r>
              <a:rPr lang="cs-CZ" sz="2200" dirty="0" smtClean="0">
                <a:ea typeface="Calibri" pitchFamily="34" charset="0"/>
                <a:cs typeface="Times New Roman" pitchFamily="18" charset="0"/>
              </a:rPr>
              <a:t>do </a:t>
            </a:r>
            <a:r>
              <a:rPr lang="cs-CZ" sz="2200" dirty="0">
                <a:ea typeface="Calibri" pitchFamily="34" charset="0"/>
                <a:cs typeface="Times New Roman" pitchFamily="18" charset="0"/>
              </a:rPr>
              <a:t>31. 1</a:t>
            </a:r>
            <a:r>
              <a:rPr lang="cs-CZ" sz="2200" dirty="0" smtClean="0">
                <a:ea typeface="Calibri" pitchFamily="34" charset="0"/>
                <a:cs typeface="Times New Roman" pitchFamily="18" charset="0"/>
              </a:rPr>
              <a:t>. 2021;</a:t>
            </a:r>
            <a:endParaRPr lang="cs-CZ" sz="2200" dirty="0">
              <a:ea typeface="Calibri" pitchFamily="34" charset="0"/>
              <a:cs typeface="Times New Roman" pitchFamily="18" charset="0"/>
            </a:endParaRPr>
          </a:p>
          <a:p>
            <a:pPr marL="457200" lvl="1" indent="0">
              <a:buNone/>
            </a:pPr>
            <a:r>
              <a:rPr lang="cs-CZ" sz="2200" dirty="0" smtClean="0">
                <a:ea typeface="Calibri" pitchFamily="34" charset="0"/>
                <a:cs typeface="Times New Roman" pitchFamily="18" charset="0"/>
              </a:rPr>
              <a:t>do 31. </a:t>
            </a:r>
            <a:r>
              <a:rPr lang="cs-CZ" sz="2200" dirty="0">
                <a:ea typeface="Calibri" pitchFamily="34" charset="0"/>
                <a:cs typeface="Times New Roman" pitchFamily="18" charset="0"/>
              </a:rPr>
              <a:t>10</a:t>
            </a:r>
            <a:r>
              <a:rPr lang="cs-CZ" sz="2200" dirty="0" smtClean="0">
                <a:ea typeface="Calibri" pitchFamily="34" charset="0"/>
                <a:cs typeface="Times New Roman" pitchFamily="18" charset="0"/>
              </a:rPr>
              <a:t>. 2020 </a:t>
            </a:r>
            <a:r>
              <a:rPr lang="cs-CZ" sz="2200" dirty="0">
                <a:ea typeface="Calibri" pitchFamily="34" charset="0"/>
                <a:cs typeface="Times New Roman" pitchFamily="18" charset="0"/>
              </a:rPr>
              <a:t>(obory s talentovou zkouškou). </a:t>
            </a:r>
          </a:p>
          <a:p>
            <a:pPr marL="0" lvl="0" indent="0" algn="just">
              <a:buNone/>
            </a:pPr>
            <a:endParaRPr lang="cs-CZ" sz="2200" dirty="0" smtClean="0"/>
          </a:p>
          <a:p>
            <a:pPr lvl="0" algn="just">
              <a:buFont typeface="Wingdings" pitchFamily="2" charset="2"/>
              <a:buChar char="q"/>
            </a:pPr>
            <a:endParaRPr lang="cs-CZ" sz="2200" dirty="0" smtClean="0"/>
          </a:p>
          <a:p>
            <a:pPr lvl="0" algn="just">
              <a:buFont typeface="Wingdings" pitchFamily="2" charset="2"/>
              <a:buChar char="q"/>
            </a:pPr>
            <a:endParaRPr lang="cs-CZ" sz="2000" dirty="0" smtClean="0"/>
          </a:p>
          <a:p>
            <a:pPr marL="0" lvl="0" indent="0">
              <a:buNone/>
            </a:pPr>
            <a:endParaRPr lang="cs-CZ" sz="2000" dirty="0" smtClean="0">
              <a:solidFill>
                <a:schemeClr val="accent6"/>
              </a:solidFill>
            </a:endParaRPr>
          </a:p>
          <a:p>
            <a:pPr lvl="0">
              <a:buFont typeface="Wingdings" pitchFamily="2" charset="2"/>
              <a:buChar char="q"/>
            </a:pPr>
            <a:endParaRPr lang="cs-CZ" sz="2200" dirty="0" smtClean="0"/>
          </a:p>
        </p:txBody>
      </p:sp>
      <p:pic>
        <p:nvPicPr>
          <p:cNvPr id="8196" name="Picture 4" descr="Logo-ZK"/>
          <p:cNvPicPr>
            <a:picLocks noGrp="1" noChangeAspect="1" noChangeArrowheads="1"/>
          </p:cNvPicPr>
          <p:nvPr>
            <p:ph type="title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80063" y="333375"/>
            <a:ext cx="3097212" cy="10112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1143000"/>
          </a:xfrm>
        </p:spPr>
        <p:txBody>
          <a:bodyPr/>
          <a:lstStyle/>
          <a:p>
            <a:r>
              <a:rPr lang="cs-CZ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Termíny jednotných </a:t>
            </a:r>
            <a:br>
              <a:rPr lang="cs-CZ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přijímacích zkoušek</a:t>
            </a:r>
            <a:endParaRPr lang="cs-CZ" sz="24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772816"/>
            <a:ext cx="8075240" cy="49685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sz="2400" b="1" dirty="0"/>
              <a:t>1. termín: </a:t>
            </a:r>
            <a:r>
              <a:rPr lang="cs-CZ" sz="2400" b="1" dirty="0" smtClean="0">
                <a:solidFill>
                  <a:srgbClr val="0070C0"/>
                </a:solidFill>
              </a:rPr>
              <a:t>12. dubna 2021 </a:t>
            </a:r>
            <a:r>
              <a:rPr lang="cs-CZ" sz="2400" dirty="0"/>
              <a:t>(4leté </a:t>
            </a:r>
            <a:r>
              <a:rPr lang="cs-CZ" sz="2400" dirty="0" smtClean="0"/>
              <a:t>obory, vč. NS) 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                 </a:t>
            </a:r>
            <a:r>
              <a:rPr lang="cs-CZ" sz="2400" dirty="0" smtClean="0"/>
              <a:t>    </a:t>
            </a:r>
            <a:r>
              <a:rPr lang="cs-CZ" sz="2400" b="1" dirty="0" smtClean="0">
                <a:solidFill>
                  <a:srgbClr val="0070C0"/>
                </a:solidFill>
              </a:rPr>
              <a:t>14. dubna 2021 </a:t>
            </a:r>
            <a:r>
              <a:rPr lang="cs-CZ" sz="2400" dirty="0"/>
              <a:t>(6letá a </a:t>
            </a:r>
            <a:r>
              <a:rPr lang="cs-CZ" sz="2400" dirty="0" smtClean="0"/>
              <a:t>8letá gymnázia)</a:t>
            </a:r>
          </a:p>
          <a:p>
            <a:pPr marL="0" indent="0"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sz="2400" b="1" dirty="0"/>
              <a:t>2. termín: </a:t>
            </a:r>
            <a:r>
              <a:rPr lang="cs-CZ" sz="2400" b="1" dirty="0" smtClean="0">
                <a:solidFill>
                  <a:srgbClr val="0070C0"/>
                </a:solidFill>
              </a:rPr>
              <a:t>13. </a:t>
            </a:r>
            <a:r>
              <a:rPr lang="cs-CZ" sz="2400" b="1" dirty="0">
                <a:solidFill>
                  <a:srgbClr val="0070C0"/>
                </a:solidFill>
              </a:rPr>
              <a:t>dubna </a:t>
            </a:r>
            <a:r>
              <a:rPr lang="cs-CZ" sz="2400" b="1" dirty="0" smtClean="0">
                <a:solidFill>
                  <a:srgbClr val="0070C0"/>
                </a:solidFill>
              </a:rPr>
              <a:t>2021 </a:t>
            </a:r>
            <a:r>
              <a:rPr lang="cs-CZ" sz="2400" dirty="0"/>
              <a:t>(4leté </a:t>
            </a:r>
            <a:r>
              <a:rPr lang="cs-CZ" sz="2400" dirty="0" smtClean="0"/>
              <a:t>obory, vč. NS) 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                     </a:t>
            </a:r>
            <a:r>
              <a:rPr lang="cs-CZ" sz="2400" dirty="0" smtClean="0"/>
              <a:t> </a:t>
            </a:r>
            <a:r>
              <a:rPr lang="cs-CZ" sz="2400" b="1" dirty="0" smtClean="0">
                <a:solidFill>
                  <a:srgbClr val="0070C0"/>
                </a:solidFill>
              </a:rPr>
              <a:t>15</a:t>
            </a:r>
            <a:r>
              <a:rPr lang="cs-CZ" sz="2400" b="1" dirty="0" smtClean="0">
                <a:solidFill>
                  <a:srgbClr val="0070C0"/>
                </a:solidFill>
              </a:rPr>
              <a:t>. </a:t>
            </a:r>
            <a:r>
              <a:rPr lang="cs-CZ" sz="2400" b="1" dirty="0">
                <a:solidFill>
                  <a:srgbClr val="0070C0"/>
                </a:solidFill>
              </a:rPr>
              <a:t>dubna </a:t>
            </a:r>
            <a:r>
              <a:rPr lang="cs-CZ" sz="2400" b="1" dirty="0" smtClean="0">
                <a:solidFill>
                  <a:srgbClr val="0070C0"/>
                </a:solidFill>
              </a:rPr>
              <a:t>2021 </a:t>
            </a:r>
            <a:r>
              <a:rPr lang="cs-CZ" sz="2400" dirty="0" smtClean="0"/>
              <a:t>(6letá </a:t>
            </a:r>
            <a:r>
              <a:rPr lang="cs-CZ" sz="2400" dirty="0"/>
              <a:t>a 8letá gymnázia)</a:t>
            </a:r>
          </a:p>
          <a:p>
            <a:pPr marL="0" indent="0">
              <a:buNone/>
            </a:pPr>
            <a:r>
              <a:rPr lang="cs-CZ" sz="2400" dirty="0" smtClean="0"/>
              <a:t>                       </a:t>
            </a:r>
            <a:r>
              <a:rPr lang="cs-CZ" sz="2400" dirty="0"/>
              <a:t>		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400" b="1" dirty="0"/>
              <a:t>Náhradní termín </a:t>
            </a:r>
            <a:r>
              <a:rPr lang="cs-CZ" sz="2400" dirty="0"/>
              <a:t>(všechny obory vzdělání):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1</a:t>
            </a:r>
            <a:r>
              <a:rPr lang="cs-CZ" sz="2400" dirty="0"/>
              <a:t>. termín: </a:t>
            </a:r>
            <a:r>
              <a:rPr lang="cs-CZ" sz="2400" b="1" dirty="0" smtClean="0">
                <a:solidFill>
                  <a:srgbClr val="0070C0"/>
                </a:solidFill>
              </a:rPr>
              <a:t>12. </a:t>
            </a:r>
            <a:r>
              <a:rPr lang="cs-CZ" sz="2400" b="1" dirty="0">
                <a:solidFill>
                  <a:srgbClr val="0070C0"/>
                </a:solidFill>
              </a:rPr>
              <a:t>května </a:t>
            </a:r>
            <a:r>
              <a:rPr lang="cs-CZ" sz="2400" b="1" dirty="0" smtClean="0">
                <a:solidFill>
                  <a:srgbClr val="0070C0"/>
                </a:solidFill>
              </a:rPr>
              <a:t>2021</a:t>
            </a:r>
            <a:endParaRPr lang="cs-CZ" sz="2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400" dirty="0" smtClean="0"/>
              <a:t>    2</a:t>
            </a:r>
            <a:r>
              <a:rPr lang="cs-CZ" sz="2400" dirty="0"/>
              <a:t>. termín: </a:t>
            </a:r>
            <a:r>
              <a:rPr lang="cs-CZ" sz="2400" b="1" dirty="0" smtClean="0">
                <a:solidFill>
                  <a:srgbClr val="0070C0"/>
                </a:solidFill>
              </a:rPr>
              <a:t>13. </a:t>
            </a:r>
            <a:r>
              <a:rPr lang="cs-CZ" sz="2400" b="1" dirty="0">
                <a:solidFill>
                  <a:srgbClr val="0070C0"/>
                </a:solidFill>
              </a:rPr>
              <a:t>května </a:t>
            </a:r>
            <a:r>
              <a:rPr lang="cs-CZ" sz="2400" b="1" dirty="0" smtClean="0">
                <a:solidFill>
                  <a:srgbClr val="0070C0"/>
                </a:solidFill>
              </a:rPr>
              <a:t>2021</a:t>
            </a:r>
            <a:endParaRPr lang="cs-CZ" sz="2400" b="1" dirty="0">
              <a:solidFill>
                <a:srgbClr val="0070C0"/>
              </a:solidFill>
            </a:endParaRPr>
          </a:p>
          <a:p>
            <a:endParaRPr lang="cs-CZ" dirty="0"/>
          </a:p>
        </p:txBody>
      </p:sp>
      <p:pic>
        <p:nvPicPr>
          <p:cNvPr id="5" name="Picture 4" descr="Logo-Z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88640"/>
            <a:ext cx="3097212" cy="101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5362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88641"/>
            <a:ext cx="8075240" cy="1232172"/>
          </a:xfrm>
        </p:spPr>
        <p:txBody>
          <a:bodyPr/>
          <a:lstStyle/>
          <a:p>
            <a:r>
              <a:rPr lang="cs-CZ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Termíny</a:t>
            </a:r>
            <a:r>
              <a:rPr lang="cs-CZ" sz="4400" b="1" dirty="0">
                <a:solidFill>
                  <a:schemeClr val="tx1"/>
                </a:solidFill>
              </a:rPr>
              <a:t> </a:t>
            </a:r>
            <a:r>
              <a:rPr lang="cs-CZ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školních přijímacích</a:t>
            </a:r>
            <a:br>
              <a:rPr lang="cs-CZ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talentových zkoušek</a:t>
            </a:r>
            <a:endParaRPr lang="cs-CZ" sz="24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2095227"/>
            <a:ext cx="8003232" cy="4070077"/>
          </a:xfrm>
        </p:spPr>
        <p:txBody>
          <a:bodyPr/>
          <a:lstStyle/>
          <a:p>
            <a:pPr marL="0" lvl="0" indent="0">
              <a:buNone/>
            </a:pPr>
            <a:r>
              <a:rPr lang="cs-CZ" sz="2400" b="1" u="sng" dirty="0" smtClean="0"/>
              <a:t>Školní přijímací zkoušky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2400" dirty="0" smtClean="0"/>
              <a:t>maturitní </a:t>
            </a:r>
            <a:r>
              <a:rPr lang="cs-CZ" sz="2400" dirty="0"/>
              <a:t>obory </a:t>
            </a:r>
            <a:r>
              <a:rPr lang="cs-CZ" sz="2400" dirty="0" smtClean="0"/>
              <a:t>- od </a:t>
            </a:r>
            <a:r>
              <a:rPr lang="cs-CZ" sz="2400" dirty="0" smtClean="0">
                <a:solidFill>
                  <a:srgbClr val="0070C0"/>
                </a:solidFill>
              </a:rPr>
              <a:t>12</a:t>
            </a:r>
            <a:r>
              <a:rPr lang="cs-CZ" sz="2400" dirty="0">
                <a:solidFill>
                  <a:srgbClr val="0070C0"/>
                </a:solidFill>
              </a:rPr>
              <a:t>. </a:t>
            </a:r>
            <a:r>
              <a:rPr lang="cs-CZ" sz="2400" dirty="0" smtClean="0">
                <a:solidFill>
                  <a:srgbClr val="0070C0"/>
                </a:solidFill>
              </a:rPr>
              <a:t>dubna do 28</a:t>
            </a:r>
            <a:r>
              <a:rPr lang="cs-CZ" sz="2400" dirty="0">
                <a:solidFill>
                  <a:srgbClr val="0070C0"/>
                </a:solidFill>
              </a:rPr>
              <a:t>. dubna </a:t>
            </a:r>
            <a:r>
              <a:rPr lang="cs-CZ" sz="2400" dirty="0" smtClean="0">
                <a:solidFill>
                  <a:srgbClr val="0070C0"/>
                </a:solidFill>
              </a:rPr>
              <a:t>2021</a:t>
            </a:r>
            <a:r>
              <a:rPr lang="cs-CZ" sz="2400" dirty="0" smtClean="0"/>
              <a:t>;</a:t>
            </a:r>
            <a:endParaRPr lang="cs-CZ" sz="240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2400" dirty="0"/>
              <a:t>ostatní obory </a:t>
            </a:r>
            <a:r>
              <a:rPr lang="cs-CZ" sz="2400" dirty="0" smtClean="0"/>
              <a:t>- od </a:t>
            </a:r>
            <a:r>
              <a:rPr lang="cs-CZ" sz="2400" dirty="0">
                <a:solidFill>
                  <a:srgbClr val="0070C0"/>
                </a:solidFill>
              </a:rPr>
              <a:t>22. dubna </a:t>
            </a:r>
            <a:r>
              <a:rPr lang="cs-CZ" sz="2400" dirty="0" smtClean="0">
                <a:solidFill>
                  <a:srgbClr val="0070C0"/>
                </a:solidFill>
              </a:rPr>
              <a:t>do </a:t>
            </a:r>
            <a:r>
              <a:rPr lang="cs-CZ" sz="2400" dirty="0">
                <a:solidFill>
                  <a:srgbClr val="0070C0"/>
                </a:solidFill>
              </a:rPr>
              <a:t>30. dubna </a:t>
            </a:r>
            <a:r>
              <a:rPr lang="cs-CZ" sz="2400" dirty="0" smtClean="0">
                <a:solidFill>
                  <a:srgbClr val="0070C0"/>
                </a:solidFill>
              </a:rPr>
              <a:t>2021</a:t>
            </a:r>
            <a:r>
              <a:rPr lang="cs-CZ" sz="2400" dirty="0" smtClean="0"/>
              <a:t>.</a:t>
            </a:r>
          </a:p>
          <a:p>
            <a:pPr marL="0" lv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u="sng" dirty="0" smtClean="0"/>
              <a:t>Talentové </a:t>
            </a:r>
            <a:r>
              <a:rPr lang="cs-CZ" sz="2400" b="1" u="sng" dirty="0"/>
              <a:t>zkoušky 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2400" dirty="0"/>
              <a:t>o</a:t>
            </a:r>
            <a:r>
              <a:rPr lang="cs-CZ" sz="2400" dirty="0" smtClean="0"/>
              <a:t>bory </a:t>
            </a:r>
            <a:r>
              <a:rPr lang="cs-CZ" sz="2400" dirty="0"/>
              <a:t>skupiny „82“ od </a:t>
            </a:r>
            <a:r>
              <a:rPr lang="cs-CZ" sz="2400" dirty="0">
                <a:solidFill>
                  <a:srgbClr val="0070C0"/>
                </a:solidFill>
              </a:rPr>
              <a:t>2. ledna </a:t>
            </a:r>
            <a:r>
              <a:rPr lang="cs-CZ" sz="2400" dirty="0" smtClean="0">
                <a:solidFill>
                  <a:srgbClr val="0070C0"/>
                </a:solidFill>
              </a:rPr>
              <a:t>do </a:t>
            </a:r>
            <a:r>
              <a:rPr lang="cs-CZ" sz="2400" dirty="0">
                <a:solidFill>
                  <a:srgbClr val="0070C0"/>
                </a:solidFill>
              </a:rPr>
              <a:t>15. ledna </a:t>
            </a:r>
            <a:r>
              <a:rPr lang="cs-CZ" sz="2400" dirty="0" smtClean="0">
                <a:solidFill>
                  <a:srgbClr val="0070C0"/>
                </a:solidFill>
              </a:rPr>
              <a:t>2021</a:t>
            </a:r>
            <a:r>
              <a:rPr lang="cs-CZ" sz="2400" dirty="0" smtClean="0"/>
              <a:t>;</a:t>
            </a:r>
            <a:endParaRPr lang="cs-CZ" sz="240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2400" dirty="0"/>
              <a:t>Gymnázium se sportovní přípravou od </a:t>
            </a:r>
            <a:r>
              <a:rPr lang="cs-CZ" sz="2400" dirty="0">
                <a:solidFill>
                  <a:srgbClr val="0070C0"/>
                </a:solidFill>
              </a:rPr>
              <a:t>2. ledna do </a:t>
            </a:r>
            <a:endParaRPr lang="cs-CZ" sz="2400" dirty="0" smtClean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lang="cs-CZ" sz="2400" dirty="0">
                <a:solidFill>
                  <a:srgbClr val="0070C0"/>
                </a:solidFill>
              </a:rPr>
              <a:t> </a:t>
            </a:r>
            <a:r>
              <a:rPr lang="cs-CZ" sz="2400" dirty="0" smtClean="0">
                <a:solidFill>
                  <a:srgbClr val="0070C0"/>
                </a:solidFill>
              </a:rPr>
              <a:t>   15</a:t>
            </a:r>
            <a:r>
              <a:rPr lang="cs-CZ" sz="2400" dirty="0">
                <a:solidFill>
                  <a:srgbClr val="0070C0"/>
                </a:solidFill>
              </a:rPr>
              <a:t>. února </a:t>
            </a:r>
            <a:r>
              <a:rPr lang="cs-CZ" sz="2400" dirty="0" smtClean="0">
                <a:solidFill>
                  <a:srgbClr val="0070C0"/>
                </a:solidFill>
              </a:rPr>
              <a:t>2021</a:t>
            </a:r>
            <a:r>
              <a:rPr lang="cs-CZ" sz="2400" dirty="0" smtClean="0"/>
              <a:t> (+ JPZ);</a:t>
            </a:r>
            <a:endParaRPr lang="cs-CZ" sz="240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cs-CZ" sz="2400" dirty="0"/>
              <a:t>konzervatoře od </a:t>
            </a:r>
            <a:r>
              <a:rPr lang="cs-CZ" sz="2400" dirty="0">
                <a:solidFill>
                  <a:srgbClr val="0070C0"/>
                </a:solidFill>
              </a:rPr>
              <a:t>15. ledna </a:t>
            </a:r>
            <a:r>
              <a:rPr lang="cs-CZ" sz="2400" dirty="0" smtClean="0">
                <a:solidFill>
                  <a:srgbClr val="0070C0"/>
                </a:solidFill>
              </a:rPr>
              <a:t>do </a:t>
            </a:r>
            <a:r>
              <a:rPr lang="cs-CZ" sz="2400" dirty="0">
                <a:solidFill>
                  <a:srgbClr val="0070C0"/>
                </a:solidFill>
              </a:rPr>
              <a:t>31. ledna </a:t>
            </a:r>
            <a:r>
              <a:rPr lang="cs-CZ" sz="2400" dirty="0" smtClean="0">
                <a:solidFill>
                  <a:srgbClr val="0070C0"/>
                </a:solidFill>
              </a:rPr>
              <a:t>2021</a:t>
            </a:r>
            <a:r>
              <a:rPr lang="cs-CZ" sz="2400" dirty="0" smtClean="0"/>
              <a:t>.</a:t>
            </a:r>
            <a:endParaRPr lang="cs-CZ" sz="2400" dirty="0"/>
          </a:p>
          <a:p>
            <a:endParaRPr lang="cs-CZ" dirty="0"/>
          </a:p>
        </p:txBody>
      </p:sp>
      <p:pic>
        <p:nvPicPr>
          <p:cNvPr id="4" name="Picture 4" descr="Logo-Z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88640"/>
            <a:ext cx="3097212" cy="101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2725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82249" y="366101"/>
            <a:ext cx="4098553" cy="72087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dirty="0" smtClean="0"/>
              <a:t>Přihláška § 60a</a:t>
            </a:r>
          </a:p>
          <a:p>
            <a:pPr eaLnBrk="1" hangingPunct="1">
              <a:lnSpc>
                <a:spcPct val="90000"/>
              </a:lnSpc>
            </a:pPr>
            <a:endParaRPr lang="cs-CZ" sz="2400" b="1" dirty="0" smtClean="0"/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1150937" y="1422042"/>
            <a:ext cx="7993063" cy="5429250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1900" b="1" dirty="0" smtClean="0">
              <a:solidFill>
                <a:srgbClr val="A31403"/>
              </a:solidFill>
            </a:endParaRPr>
          </a:p>
          <a:p>
            <a:pPr algn="just" eaLnBrk="1" hangingPunct="1">
              <a:lnSpc>
                <a:spcPct val="90000"/>
              </a:lnSpc>
              <a:buSzPct val="75000"/>
              <a:buNone/>
            </a:pPr>
            <a:endParaRPr lang="cs-CZ" sz="22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200" dirty="0" smtClean="0"/>
          </a:p>
        </p:txBody>
      </p:sp>
      <p:pic>
        <p:nvPicPr>
          <p:cNvPr id="10244" name="Picture 7" descr="Logo-ZK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80063" y="333375"/>
            <a:ext cx="3097212" cy="1011238"/>
          </a:xfrm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82249" y="1176064"/>
            <a:ext cx="8094207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lvl="0" indent="-342900" algn="just" eaLnBrk="0" hangingPunct="0">
              <a:spcBef>
                <a:spcPts val="428"/>
              </a:spcBef>
              <a:buClr>
                <a:schemeClr val="folHlink"/>
              </a:buClr>
              <a:buSzPct val="90000"/>
              <a:buFont typeface="Wingdings" pitchFamily="2" charset="2"/>
              <a:buChar char="q"/>
            </a:pPr>
            <a:r>
              <a:rPr lang="cs-CZ" sz="2200" b="1" dirty="0" smtClean="0"/>
              <a:t>Pro </a:t>
            </a:r>
            <a:r>
              <a:rPr lang="cs-CZ" sz="2200" b="1" dirty="0"/>
              <a:t>první kolo </a:t>
            </a:r>
            <a:r>
              <a:rPr lang="cs-CZ" sz="2200" b="1" dirty="0" smtClean="0">
                <a:latin typeface="+mn-lt"/>
                <a:cs typeface="+mn-cs"/>
              </a:rPr>
              <a:t>přijímacího řízení </a:t>
            </a:r>
            <a:r>
              <a:rPr lang="cs-CZ" sz="2200" dirty="0"/>
              <a:t>se </a:t>
            </a:r>
            <a:r>
              <a:rPr lang="cs-CZ" sz="2200" dirty="0" smtClean="0"/>
              <a:t>podává přihláška </a:t>
            </a:r>
            <a:r>
              <a:rPr lang="cs-CZ" sz="2200" dirty="0"/>
              <a:t>na platném tiskopise (stanovuje MŠMT)</a:t>
            </a:r>
            <a:r>
              <a:rPr lang="cs-CZ" sz="2200" dirty="0" smtClean="0"/>
              <a:t> </a:t>
            </a:r>
            <a:r>
              <a:rPr lang="cs-CZ" sz="2200" u="sng" dirty="0" smtClean="0"/>
              <a:t>řediteli </a:t>
            </a:r>
            <a:r>
              <a:rPr lang="cs-CZ" sz="2200" u="sng" dirty="0"/>
              <a:t>střední </a:t>
            </a:r>
            <a:r>
              <a:rPr lang="cs-CZ" sz="2200" u="sng" dirty="0" smtClean="0"/>
              <a:t>školy</a:t>
            </a:r>
            <a:r>
              <a:rPr lang="cs-CZ" sz="2200" dirty="0" smtClean="0"/>
              <a:t>: </a:t>
            </a:r>
          </a:p>
          <a:p>
            <a:pPr marL="800100" lvl="1" indent="-342900" algn="just" eaLnBrk="0" hangingPunct="0">
              <a:spcBef>
                <a:spcPts val="428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q"/>
            </a:pPr>
            <a:r>
              <a:rPr lang="cs-CZ" sz="2200" dirty="0" smtClean="0">
                <a:latin typeface="+mn-lt"/>
              </a:rPr>
              <a:t>u </a:t>
            </a:r>
            <a:r>
              <a:rPr lang="cs-CZ" sz="2200" dirty="0">
                <a:latin typeface="+mn-lt"/>
              </a:rPr>
              <a:t>oborů </a:t>
            </a:r>
            <a:r>
              <a:rPr lang="cs-CZ" sz="2200" u="sng" dirty="0">
                <a:latin typeface="+mn-lt"/>
              </a:rPr>
              <a:t>s talentovou zkouškou</a:t>
            </a:r>
            <a:r>
              <a:rPr lang="cs-CZ" sz="2200" dirty="0">
                <a:latin typeface="+mn-lt"/>
              </a:rPr>
              <a:t> může uchazeč podat </a:t>
            </a:r>
            <a:r>
              <a:rPr lang="cs-CZ" sz="2200" dirty="0" smtClean="0">
                <a:latin typeface="+mn-lt"/>
              </a:rPr>
              <a:t>nejvýše </a:t>
            </a:r>
            <a:r>
              <a:rPr lang="cs-CZ" sz="2200" b="1" dirty="0" smtClean="0">
                <a:latin typeface="+mn-lt"/>
              </a:rPr>
              <a:t>2 </a:t>
            </a:r>
            <a:r>
              <a:rPr lang="cs-CZ" sz="2200" b="1" dirty="0">
                <a:latin typeface="+mn-lt"/>
              </a:rPr>
              <a:t>přihlášky </a:t>
            </a:r>
            <a:r>
              <a:rPr lang="cs-CZ" sz="2200" dirty="0">
                <a:latin typeface="+mn-lt"/>
              </a:rPr>
              <a:t>do </a:t>
            </a:r>
            <a:r>
              <a:rPr lang="cs-CZ" sz="2200" b="1" dirty="0">
                <a:latin typeface="+mn-lt"/>
              </a:rPr>
              <a:t>30.</a:t>
            </a:r>
            <a:r>
              <a:rPr lang="cs-CZ" sz="2200" dirty="0">
                <a:latin typeface="+mn-lt"/>
              </a:rPr>
              <a:t> </a:t>
            </a:r>
            <a:r>
              <a:rPr lang="cs-CZ" sz="2200" b="1" dirty="0"/>
              <a:t>listopadu </a:t>
            </a:r>
            <a:r>
              <a:rPr lang="cs-CZ" sz="2200" b="1" dirty="0" smtClean="0"/>
              <a:t>2020 </a:t>
            </a:r>
            <a:r>
              <a:rPr lang="cs-CZ" sz="2200" dirty="0" smtClean="0"/>
              <a:t>(podáním přihlášky není dotčeno právo uchazeče podat přihlášku do oborů bez TZ);</a:t>
            </a:r>
          </a:p>
          <a:p>
            <a:pPr marL="800100" lvl="1" indent="-342900" algn="just" eaLnBrk="0" hangingPunct="0">
              <a:spcBef>
                <a:spcPts val="428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q"/>
            </a:pPr>
            <a:r>
              <a:rPr lang="cs-CZ" sz="2200" dirty="0" smtClean="0">
                <a:latin typeface="+mn-lt"/>
                <a:cs typeface="+mn-cs"/>
              </a:rPr>
              <a:t>do </a:t>
            </a:r>
            <a:r>
              <a:rPr lang="cs-CZ" sz="2200" dirty="0">
                <a:latin typeface="+mn-lt"/>
                <a:cs typeface="+mn-cs"/>
              </a:rPr>
              <a:t>oborů </a:t>
            </a:r>
            <a:r>
              <a:rPr lang="cs-CZ" sz="2200" u="sng" dirty="0">
                <a:latin typeface="+mn-lt"/>
                <a:cs typeface="+mn-cs"/>
              </a:rPr>
              <a:t>bez talentové zkoušky</a:t>
            </a:r>
            <a:r>
              <a:rPr lang="cs-CZ" sz="2200" dirty="0">
                <a:latin typeface="+mn-lt"/>
                <a:cs typeface="+mn-cs"/>
              </a:rPr>
              <a:t> </a:t>
            </a:r>
            <a:r>
              <a:rPr lang="cs-CZ" sz="2200" dirty="0"/>
              <a:t>může uchazeč </a:t>
            </a:r>
            <a:r>
              <a:rPr lang="cs-CZ" sz="2200" dirty="0" smtClean="0"/>
              <a:t>podat nejvýše </a:t>
            </a:r>
            <a:r>
              <a:rPr lang="cs-CZ" sz="2200" b="1" dirty="0" smtClean="0"/>
              <a:t>2 přihlášky</a:t>
            </a:r>
            <a:r>
              <a:rPr lang="cs-CZ" sz="2200" dirty="0"/>
              <a:t> do </a:t>
            </a:r>
            <a:r>
              <a:rPr lang="cs-CZ" sz="2200" b="1" dirty="0"/>
              <a:t>1. března </a:t>
            </a:r>
            <a:r>
              <a:rPr lang="cs-CZ" sz="2200" b="1" dirty="0" smtClean="0"/>
              <a:t>2021. </a:t>
            </a:r>
          </a:p>
          <a:p>
            <a:pPr marL="342900" lvl="0" indent="-342900" algn="just" eaLnBrk="0" hangingPunct="0">
              <a:spcBef>
                <a:spcPts val="428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q"/>
            </a:pPr>
            <a:r>
              <a:rPr lang="cs-CZ" sz="2200" dirty="0" smtClean="0">
                <a:latin typeface="+mn-lt"/>
                <a:cs typeface="+mn-cs"/>
              </a:rPr>
              <a:t>Součástí přihlášky - doklady stanovené vyhláškou, včetně posudku o splnění podmínek zdravotní způsobilosti a další dokumenty dle kritérií.</a:t>
            </a:r>
          </a:p>
          <a:p>
            <a:pPr marL="342900" indent="-342900" algn="just" eaLnBrk="0" hangingPunct="0">
              <a:spcBef>
                <a:spcPts val="428"/>
              </a:spcBef>
              <a:buClr>
                <a:schemeClr val="folHlink"/>
              </a:buClr>
              <a:buSzPct val="90000"/>
              <a:buFont typeface="Wingdings" pitchFamily="2" charset="2"/>
              <a:buChar char="q"/>
            </a:pPr>
            <a:r>
              <a:rPr lang="cs-CZ" sz="2200" dirty="0" smtClean="0">
                <a:latin typeface="+mn-lt"/>
                <a:cs typeface="+mn-cs"/>
              </a:rPr>
              <a:t>Ve </a:t>
            </a:r>
            <a:r>
              <a:rPr lang="cs-CZ" sz="2200" dirty="0">
                <a:latin typeface="+mn-lt"/>
                <a:cs typeface="+mn-cs"/>
              </a:rPr>
              <a:t>výjimečných případech může u nezletilého uchazeče s „ústavní výchovou“ podat přihlášku ke studiu ředitel příslušného zařízení (o této skutečnosti musí informovat zákonného zástupce).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3568" y="333375"/>
            <a:ext cx="4968552" cy="108866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dirty="0"/>
              <a:t>Forma</a:t>
            </a:r>
            <a:r>
              <a:rPr lang="cs-CZ" sz="2400" b="1" dirty="0" smtClean="0"/>
              <a:t> JPZ u uchazečů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dirty="0" smtClean="0"/>
              <a:t>se SVP a osob podle § 20 odst. 4</a:t>
            </a:r>
          </a:p>
          <a:p>
            <a:pPr eaLnBrk="1" hangingPunct="1">
              <a:lnSpc>
                <a:spcPct val="90000"/>
              </a:lnSpc>
            </a:pPr>
            <a:endParaRPr lang="cs-CZ" sz="2400" b="1" dirty="0" smtClean="0"/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1150937" y="1422042"/>
            <a:ext cx="7993063" cy="5429250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1900" b="1" dirty="0" smtClean="0">
              <a:solidFill>
                <a:srgbClr val="A31403"/>
              </a:solidFill>
            </a:endParaRPr>
          </a:p>
          <a:p>
            <a:pPr algn="just" eaLnBrk="1" hangingPunct="1">
              <a:lnSpc>
                <a:spcPct val="90000"/>
              </a:lnSpc>
              <a:buSzPct val="75000"/>
              <a:buNone/>
            </a:pPr>
            <a:endParaRPr lang="cs-CZ" sz="22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200" dirty="0" smtClean="0"/>
          </a:p>
        </p:txBody>
      </p:sp>
      <p:pic>
        <p:nvPicPr>
          <p:cNvPr id="10244" name="Picture 7" descr="Logo-ZK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80063" y="333375"/>
            <a:ext cx="3097212" cy="1011238"/>
          </a:xfrm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827584" y="1407559"/>
            <a:ext cx="8135606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hangingPunct="0">
              <a:spcBef>
                <a:spcPct val="20000"/>
              </a:spcBef>
              <a:buClr>
                <a:schemeClr val="folHlink"/>
              </a:buClr>
              <a:buSzPct val="90000"/>
            </a:pPr>
            <a:endParaRPr lang="cs-CZ" sz="2200" b="1" dirty="0" smtClean="0"/>
          </a:p>
          <a:p>
            <a:pPr lvl="0" algn="just" eaLnBrk="0" hangingPunct="0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cs-CZ" sz="2200" b="1" u="sng" dirty="0" smtClean="0"/>
              <a:t>Uchazeči se speciálními vzdělávacími potřebami </a:t>
            </a:r>
            <a:endParaRPr lang="cs-CZ" sz="2200" u="sng" dirty="0" smtClean="0"/>
          </a:p>
          <a:p>
            <a:pPr marL="342900" lvl="0" indent="-342900" algn="just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q"/>
            </a:pPr>
            <a:r>
              <a:rPr lang="cs-CZ" sz="2200" dirty="0"/>
              <a:t>Ř</a:t>
            </a:r>
            <a:r>
              <a:rPr lang="cs-CZ" sz="2200" dirty="0" smtClean="0"/>
              <a:t>editel rozhodne </a:t>
            </a:r>
            <a:r>
              <a:rPr lang="cs-CZ" sz="2200" dirty="0"/>
              <a:t>podle </a:t>
            </a:r>
            <a:r>
              <a:rPr lang="cs-CZ" sz="2200" u="sng" dirty="0" smtClean="0"/>
              <a:t>doporučení školského poradenského zařízení</a:t>
            </a:r>
            <a:r>
              <a:rPr lang="cs-CZ" sz="2200" dirty="0" smtClean="0"/>
              <a:t>, které uchazeč doloží k přihlášce, o uzpůsobení podmínek pro konání jednotné případně školní přijímací zkoušky. Upravit podmínky lze pouze na základě předchozího </a:t>
            </a:r>
            <a:r>
              <a:rPr lang="cs-CZ" sz="2200" u="sng" dirty="0" smtClean="0"/>
              <a:t>informovaného souhlasu</a:t>
            </a:r>
            <a:r>
              <a:rPr lang="cs-CZ" sz="2200" dirty="0" smtClean="0"/>
              <a:t> (projednání nejpozději 10 dní před konáním zkoušky).</a:t>
            </a:r>
          </a:p>
          <a:p>
            <a:pPr lvl="0" algn="just" eaLnBrk="0" hangingPunct="0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cs-CZ" sz="2200" b="1" u="sng" dirty="0" smtClean="0"/>
              <a:t>Osoby </a:t>
            </a:r>
            <a:r>
              <a:rPr lang="cs-CZ" sz="2200" b="1" u="sng" dirty="0"/>
              <a:t>podle § 20 odst. 4 ŠZ</a:t>
            </a:r>
          </a:p>
          <a:p>
            <a:pPr marL="342900" lvl="0" indent="-342900" algn="just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q"/>
            </a:pPr>
            <a:r>
              <a:rPr lang="cs-CZ" sz="2200" u="sng" dirty="0" smtClean="0"/>
              <a:t>Na </a:t>
            </a:r>
            <a:r>
              <a:rPr lang="cs-CZ" sz="2200" u="sng" dirty="0"/>
              <a:t>žádost</a:t>
            </a:r>
            <a:r>
              <a:rPr lang="cs-CZ" sz="2200" dirty="0"/>
              <a:t> j</a:t>
            </a:r>
            <a:r>
              <a:rPr lang="cs-CZ" sz="2200" dirty="0" smtClean="0"/>
              <a:t>e </a:t>
            </a:r>
            <a:r>
              <a:rPr lang="cs-CZ" sz="2200" dirty="0"/>
              <a:t>umožněno </a:t>
            </a:r>
            <a:r>
              <a:rPr lang="cs-CZ" sz="2200" dirty="0" smtClean="0"/>
              <a:t>promíjet </a:t>
            </a:r>
            <a:r>
              <a:rPr lang="cs-CZ" sz="2200" dirty="0"/>
              <a:t>přijímací zkoušku </a:t>
            </a:r>
            <a:r>
              <a:rPr lang="cs-CZ" sz="2200" u="sng" dirty="0"/>
              <a:t>z </a:t>
            </a:r>
            <a:r>
              <a:rPr lang="cs-CZ" sz="2200" u="sng" dirty="0" smtClean="0"/>
              <a:t>českého jazyka</a:t>
            </a:r>
            <a:r>
              <a:rPr lang="cs-CZ" sz="2200" dirty="0" smtClean="0"/>
              <a:t>  osobám</a:t>
            </a:r>
            <a:r>
              <a:rPr lang="cs-CZ" sz="2200" dirty="0"/>
              <a:t>, které získaly předchozí vzdělání ve škole mimo území České republiky </a:t>
            </a:r>
            <a:r>
              <a:rPr lang="cs-CZ" sz="2200" dirty="0" smtClean="0"/>
              <a:t>Při </a:t>
            </a:r>
            <a:r>
              <a:rPr lang="cs-CZ" sz="2200" dirty="0"/>
              <a:t>přijímacím řízení se znalost u těchto osob ověřuje </a:t>
            </a:r>
            <a:r>
              <a:rPr lang="cs-CZ" sz="2200" dirty="0" smtClean="0"/>
              <a:t>pohovorem</a:t>
            </a:r>
            <a:r>
              <a:rPr lang="cs-CZ" sz="2200" dirty="0"/>
              <a:t>.</a:t>
            </a:r>
          </a:p>
          <a:p>
            <a:pPr marL="342900" lvl="0" indent="-342900" algn="just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q"/>
            </a:pPr>
            <a:endParaRPr lang="cs-CZ" sz="2200" b="1" dirty="0" smtClean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09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404664"/>
            <a:ext cx="4608512" cy="1011238"/>
          </a:xfrm>
        </p:spPr>
        <p:txBody>
          <a:bodyPr/>
          <a:lstStyle/>
          <a:p>
            <a:pPr eaLnBrk="1" hangingPunct="1">
              <a:buNone/>
            </a:pPr>
            <a:r>
              <a:rPr lang="cs-CZ" sz="2400" b="1" dirty="0"/>
              <a:t>Organizace přijímacích </a:t>
            </a:r>
          </a:p>
          <a:p>
            <a:pPr eaLnBrk="1" hangingPunct="1">
              <a:buNone/>
            </a:pPr>
            <a:r>
              <a:rPr lang="cs-CZ" sz="2400" b="1" dirty="0"/>
              <a:t>zkoušek § 60c</a:t>
            </a:r>
          </a:p>
          <a:p>
            <a:pPr eaLnBrk="1" hangingPunct="1">
              <a:buFont typeface="Wingdings" pitchFamily="2" charset="2"/>
              <a:buNone/>
            </a:pPr>
            <a:endParaRPr lang="cs-CZ" sz="2400" b="1" dirty="0" smtClean="0"/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11560" y="1988840"/>
            <a:ext cx="8423647" cy="4032448"/>
          </a:xfrm>
        </p:spPr>
        <p:txBody>
          <a:bodyPr/>
          <a:lstStyle/>
          <a:p>
            <a:pPr marL="361950" lvl="1" indent="-361950" algn="just" eaLnBrk="1" hangingPunct="1">
              <a:buNone/>
            </a:pPr>
            <a:endParaRPr lang="cs-CZ" sz="1600" b="1" dirty="0" smtClean="0">
              <a:solidFill>
                <a:srgbClr val="00B0F0"/>
              </a:solidFill>
            </a:endParaRPr>
          </a:p>
          <a:p>
            <a:pPr marL="0" lvl="2" indent="0" algn="just" eaLnBrk="1" hangingPunct="1">
              <a:buSzPct val="75000"/>
              <a:buNone/>
              <a:tabLst>
                <a:tab pos="361950" algn="l"/>
              </a:tabLst>
            </a:pPr>
            <a:r>
              <a:rPr lang="cs-CZ" sz="2200" dirty="0" smtClean="0">
                <a:solidFill>
                  <a:srgbClr val="00040C"/>
                </a:solidFill>
              </a:rPr>
              <a:t>Každý uchazeč </a:t>
            </a:r>
            <a:r>
              <a:rPr lang="cs-CZ" sz="2200" b="1" u="sng" dirty="0" smtClean="0"/>
              <a:t>může</a:t>
            </a:r>
            <a:r>
              <a:rPr lang="cs-CZ" sz="2200" b="1" dirty="0" smtClean="0"/>
              <a:t> jednotné přijímací zkoušky </a:t>
            </a:r>
            <a:r>
              <a:rPr lang="cs-CZ" sz="2200" b="1" u="sng" dirty="0" smtClean="0"/>
              <a:t>konat dvakrát</a:t>
            </a:r>
            <a:r>
              <a:rPr lang="cs-CZ" sz="2200" b="1" dirty="0" smtClean="0"/>
              <a:t> </a:t>
            </a:r>
            <a:r>
              <a:rPr lang="cs-CZ" sz="2200" dirty="0" smtClean="0">
                <a:solidFill>
                  <a:srgbClr val="00040C"/>
                </a:solidFill>
              </a:rPr>
              <a:t>(do </a:t>
            </a:r>
            <a:r>
              <a:rPr lang="cs-CZ" sz="2200" dirty="0">
                <a:solidFill>
                  <a:srgbClr val="00040C"/>
                </a:solidFill>
              </a:rPr>
              <a:t>celkového hodnocení se započítává lepší výsledek </a:t>
            </a:r>
            <a:r>
              <a:rPr lang="cs-CZ" sz="2200" dirty="0" smtClean="0">
                <a:solidFill>
                  <a:srgbClr val="00040C"/>
                </a:solidFill>
              </a:rPr>
              <a:t>testů). </a:t>
            </a:r>
          </a:p>
          <a:p>
            <a:pPr marL="0" lvl="2" indent="0" algn="just" eaLnBrk="1" hangingPunct="1">
              <a:buSzPct val="75000"/>
              <a:buNone/>
              <a:tabLst>
                <a:tab pos="361950" algn="l"/>
              </a:tabLst>
            </a:pPr>
            <a:endParaRPr lang="cs-CZ" sz="2200" b="1" dirty="0" smtClean="0">
              <a:solidFill>
                <a:srgbClr val="00040C"/>
              </a:solidFill>
            </a:endParaRPr>
          </a:p>
          <a:p>
            <a:pPr marL="342900" lvl="2" indent="-342900" algn="just" eaLnBrk="1" hangingPunct="1">
              <a:buSzPct val="90000"/>
              <a:buFont typeface="Wingdings" pitchFamily="2" charset="2"/>
              <a:buChar char="q"/>
              <a:tabLst>
                <a:tab pos="361950" algn="l"/>
              </a:tabLst>
            </a:pPr>
            <a:r>
              <a:rPr lang="cs-CZ" sz="2200" u="sng" dirty="0">
                <a:ea typeface="+mn-ea"/>
                <a:cs typeface="+mn-cs"/>
              </a:rPr>
              <a:t>v prvním stanoveném termínu </a:t>
            </a:r>
            <a:r>
              <a:rPr lang="cs-CZ" sz="2200" dirty="0">
                <a:ea typeface="+mn-ea"/>
                <a:cs typeface="+mn-cs"/>
              </a:rPr>
              <a:t>ve škole uvedené </a:t>
            </a:r>
            <a:r>
              <a:rPr lang="cs-CZ" sz="2200" b="1" dirty="0">
                <a:ea typeface="+mn-ea"/>
                <a:cs typeface="+mn-cs"/>
              </a:rPr>
              <a:t>na přihlášce v prvním </a:t>
            </a:r>
            <a:r>
              <a:rPr lang="cs-CZ" sz="2200" b="1" dirty="0" smtClean="0">
                <a:ea typeface="+mn-ea"/>
                <a:cs typeface="+mn-cs"/>
              </a:rPr>
              <a:t>pořadí</a:t>
            </a:r>
            <a:r>
              <a:rPr lang="cs-CZ" sz="2200" dirty="0" smtClean="0">
                <a:ea typeface="+mn-ea"/>
                <a:cs typeface="+mn-cs"/>
              </a:rPr>
              <a:t>;</a:t>
            </a:r>
            <a:endParaRPr lang="cs-CZ" sz="2200" dirty="0">
              <a:ea typeface="+mn-ea"/>
              <a:cs typeface="+mn-cs"/>
            </a:endParaRPr>
          </a:p>
          <a:p>
            <a:pPr algn="just" eaLnBrk="1" hangingPunct="1">
              <a:buFont typeface="Wingdings" pitchFamily="2" charset="2"/>
              <a:buChar char="q"/>
            </a:pPr>
            <a:r>
              <a:rPr lang="cs-CZ" sz="2200" u="sng" dirty="0"/>
              <a:t>ve </a:t>
            </a:r>
            <a:r>
              <a:rPr lang="cs-CZ" sz="2200" u="sng" dirty="0" smtClean="0"/>
              <a:t>druhém stanoveném </a:t>
            </a:r>
            <a:r>
              <a:rPr lang="cs-CZ" sz="2200" u="sng" dirty="0"/>
              <a:t>termínu</a:t>
            </a:r>
            <a:r>
              <a:rPr lang="cs-CZ" sz="2200" dirty="0"/>
              <a:t> ve škole uvedené </a:t>
            </a:r>
            <a:r>
              <a:rPr lang="cs-CZ" sz="2200" b="1" dirty="0"/>
              <a:t>na přihlášce </a:t>
            </a:r>
            <a:r>
              <a:rPr lang="cs-CZ" sz="2200" b="1" dirty="0" smtClean="0"/>
              <a:t>ve druhém pořadí</a:t>
            </a:r>
            <a:r>
              <a:rPr lang="cs-CZ" sz="2200" dirty="0" smtClean="0"/>
              <a:t>.</a:t>
            </a:r>
            <a:endParaRPr lang="cs-CZ" sz="2200" b="1" dirty="0" smtClean="0"/>
          </a:p>
          <a:p>
            <a:pPr marL="0" indent="0" algn="just" eaLnBrk="1" hangingPunct="1">
              <a:buNone/>
            </a:pPr>
            <a:endParaRPr lang="cs-CZ" sz="2200" b="1" dirty="0" smtClean="0"/>
          </a:p>
          <a:p>
            <a:pPr lvl="1" algn="just" eaLnBrk="1" hangingPunct="1"/>
            <a:endParaRPr lang="cs-CZ" sz="2200" dirty="0" smtClean="0"/>
          </a:p>
        </p:txBody>
      </p:sp>
      <p:pic>
        <p:nvPicPr>
          <p:cNvPr id="13316" name="Picture 7" descr="Logo-ZK"/>
          <p:cNvPicPr>
            <a:picLocks noGrp="1" noChangeAspect="1" noChangeArrowheads="1"/>
          </p:cNvPicPr>
          <p:nvPr>
            <p:ph type="title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80063" y="333375"/>
            <a:ext cx="3097212" cy="1011238"/>
          </a:xfrm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827584" y="4400647"/>
            <a:ext cx="75608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folHlink"/>
              </a:buClr>
              <a:buSzPct val="90000"/>
            </a:pPr>
            <a:endParaRPr lang="cs-CZ" sz="2200" dirty="0" smtClean="0">
              <a:latin typeface="+mn-lt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rstvy">
  <a:themeElements>
    <a:clrScheme name="Vrstvy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Vrstvy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rstvy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rstvy 6">
    <a:dk1>
      <a:srgbClr val="000000"/>
    </a:dk1>
    <a:lt1>
      <a:srgbClr val="FFFFE1"/>
    </a:lt1>
    <a:dk2>
      <a:srgbClr val="330033"/>
    </a:dk2>
    <a:lt2>
      <a:srgbClr val="330033"/>
    </a:lt2>
    <a:accent1>
      <a:srgbClr val="CCCC99"/>
    </a:accent1>
    <a:accent2>
      <a:srgbClr val="FF0000"/>
    </a:accent2>
    <a:accent3>
      <a:srgbClr val="FFFFEE"/>
    </a:accent3>
    <a:accent4>
      <a:srgbClr val="000000"/>
    </a:accent4>
    <a:accent5>
      <a:srgbClr val="E2E2CA"/>
    </a:accent5>
    <a:accent6>
      <a:srgbClr val="E70000"/>
    </a:accent6>
    <a:hlink>
      <a:srgbClr val="990033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Vrstvy 6">
    <a:dk1>
      <a:srgbClr val="000000"/>
    </a:dk1>
    <a:lt1>
      <a:srgbClr val="FFFFE1"/>
    </a:lt1>
    <a:dk2>
      <a:srgbClr val="330033"/>
    </a:dk2>
    <a:lt2>
      <a:srgbClr val="330033"/>
    </a:lt2>
    <a:accent1>
      <a:srgbClr val="CCCC99"/>
    </a:accent1>
    <a:accent2>
      <a:srgbClr val="FF0000"/>
    </a:accent2>
    <a:accent3>
      <a:srgbClr val="FFFFEE"/>
    </a:accent3>
    <a:accent4>
      <a:srgbClr val="000000"/>
    </a:accent4>
    <a:accent5>
      <a:srgbClr val="E2E2CA"/>
    </a:accent5>
    <a:accent6>
      <a:srgbClr val="E70000"/>
    </a:accent6>
    <a:hlink>
      <a:srgbClr val="990033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Vrstvy 6">
    <a:dk1>
      <a:srgbClr val="000000"/>
    </a:dk1>
    <a:lt1>
      <a:srgbClr val="FFFFE1"/>
    </a:lt1>
    <a:dk2>
      <a:srgbClr val="330033"/>
    </a:dk2>
    <a:lt2>
      <a:srgbClr val="330033"/>
    </a:lt2>
    <a:accent1>
      <a:srgbClr val="CCCC99"/>
    </a:accent1>
    <a:accent2>
      <a:srgbClr val="FF0000"/>
    </a:accent2>
    <a:accent3>
      <a:srgbClr val="FFFFEE"/>
    </a:accent3>
    <a:accent4>
      <a:srgbClr val="000000"/>
    </a:accent4>
    <a:accent5>
      <a:srgbClr val="E2E2CA"/>
    </a:accent5>
    <a:accent6>
      <a:srgbClr val="E70000"/>
    </a:accent6>
    <a:hlink>
      <a:srgbClr val="990033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FC08BE10C300E4BAD1A243262B7B585" ma:contentTypeVersion="1" ma:contentTypeDescription="Vytvoří nový dokument" ma:contentTypeScope="" ma:versionID="96e58306ef7bbdc986717525f8f397ec">
  <xsd:schema xmlns:xsd="http://www.w3.org/2001/XMLSchema" xmlns:xs="http://www.w3.org/2001/XMLSchema" xmlns:p="http://schemas.microsoft.com/office/2006/metadata/properties" xmlns:ns1="http://schemas.microsoft.com/sharepoint/v3" xmlns:ns2="5588a755-e40f-45e3-afc6-52ff6b0e7168" targetNamespace="http://schemas.microsoft.com/office/2006/metadata/properties" ma:root="true" ma:fieldsID="d3c5b313ff4b13acdcc3818bb6ca9681" ns1:_="" ns2:_="">
    <xsd:import namespace="http://schemas.microsoft.com/sharepoint/v3"/>
    <xsd:import namespace="5588a755-e40f-45e3-afc6-52ff6b0e716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Datum zahájení plánování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Datum ukončení plánování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88a755-e40f-45e3-afc6-52ff6b0e716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5588a755-e40f-45e3-afc6-52ff6b0e7168">Q4SRYUWW5RQ2-433-110</_dlc_DocId>
    <_dlc_DocIdUrl xmlns="5588a755-e40f-45e3-afc6-52ff6b0e7168">
      <Url>https://www.zkola.cz/rodice/vybirameskolu/volby-skoly/_layouts/15/DocIdRedir.aspx?ID=Q4SRYUWW5RQ2-433-110</Url>
      <Description>Q4SRYUWW5RQ2-433-110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C8C345-9577-4F14-AA63-5A49FFA824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588a755-e40f-45e3-afc6-52ff6b0e71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ED52E12-1D3E-43E9-8F62-E8317F4060AD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5588a755-e40f-45e3-afc6-52ff6b0e716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0BD4278-CA9D-4583-B2DC-F21C02D6CCE8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BE57644-A2C6-4A75-A977-9A287340BA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9491</TotalTime>
  <Words>1653</Words>
  <Application>Microsoft Office PowerPoint</Application>
  <PresentationFormat>Předvádění na obrazovce (4:3)</PresentationFormat>
  <Paragraphs>217</Paragraphs>
  <Slides>22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9" baseType="lpstr">
      <vt:lpstr>Arial</vt:lpstr>
      <vt:lpstr>Calibri</vt:lpstr>
      <vt:lpstr>Teuton Normal CE</vt:lpstr>
      <vt:lpstr>Times New Roman</vt:lpstr>
      <vt:lpstr>Verdana</vt:lpstr>
      <vt:lpstr>Wingdings</vt:lpstr>
      <vt:lpstr>Vrstvy</vt:lpstr>
      <vt:lpstr>Prezentace aplikace PowerPoint</vt:lpstr>
      <vt:lpstr>Prezentace aplikace PowerPoint</vt:lpstr>
      <vt:lpstr>Jednotná přijímací zkouška</vt:lpstr>
      <vt:lpstr>Organizace přijímacího řízení § 60</vt:lpstr>
      <vt:lpstr>Termíny jednotných  přijímacích zkoušek</vt:lpstr>
      <vt:lpstr>Termíny školních přijímacích a talentových zkoušek</vt:lpstr>
      <vt:lpstr>Prezentace aplikace PowerPoint</vt:lpstr>
      <vt:lpstr>Prezentace aplikace PowerPoint</vt:lpstr>
      <vt:lpstr>Prezentace aplikace PowerPoint</vt:lpstr>
      <vt:lpstr>Prezentace aplikace PowerPoint</vt:lpstr>
      <vt:lpstr>  </vt:lpstr>
      <vt:lpstr> </vt:lpstr>
      <vt:lpstr>Prezentace aplikace PowerPoint</vt:lpstr>
      <vt:lpstr>Odvolání</vt:lpstr>
      <vt:lpstr>Prezentace aplikace PowerPoint</vt:lpstr>
      <vt:lpstr>Prezentace aplikace PowerPoint</vt:lpstr>
      <vt:lpstr>Zápisový lístek § 60g</vt:lpstr>
      <vt:lpstr>Zápisový lístek § 60g</vt:lpstr>
      <vt:lpstr>Prezentace aplikace PowerPoint</vt:lpstr>
      <vt:lpstr>Prezentace aplikace PowerPoint</vt:lpstr>
      <vt:lpstr>Podpora odborného vzdělávání</vt:lpstr>
      <vt:lpstr>Prezentace aplikace PowerPoint</vt:lpstr>
    </vt:vector>
  </TitlesOfParts>
  <Company>Zlínský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gajdosik</dc:creator>
  <cp:lastModifiedBy>Fryštacká Pavla</cp:lastModifiedBy>
  <cp:revision>569</cp:revision>
  <cp:lastPrinted>2020-09-21T14:35:04Z</cp:lastPrinted>
  <dcterms:created xsi:type="dcterms:W3CDTF">2009-10-21T07:18:06Z</dcterms:created>
  <dcterms:modified xsi:type="dcterms:W3CDTF">2020-09-22T11:30:31Z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0x0101009FC08BE10C300E4BAD1A243262B7B585</vt:lpwstr>
  </property>
  <property fmtid="{D5CDD505-2E9C-101B-9397-08002B2CF9AE}" pid="3" name="_dlc_DocIdItemGuid">
    <vt:lpwstr>f316927e-1ec7-474f-b59d-28636f8c8910</vt:lpwstr>
  </property>
</Properties>
</file>